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imes New Roman" charset="1" panose="02030502070405020303"/>
      <p:regular r:id="rId22"/>
    </p:embeddedFont>
    <p:embeddedFont>
      <p:font typeface="Times New Roman Bold" charset="1" panose="02030802070405020303"/>
      <p:regular r:id="rId23"/>
    </p:embeddedFont>
    <p:embeddedFont>
      <p:font typeface="Canva Sans Bold" charset="1" panose="020B0803030501040103"/>
      <p:regular r:id="rId24"/>
    </p:embeddedFont>
    <p:embeddedFont>
      <p:font typeface="Canva Sans" charset="1" panose="020B0503030501040103"/>
      <p:regular r:id="rId25"/>
    </p:embeddedFont>
    <p:embeddedFont>
      <p:font typeface="PT Sans" charset="1" panose="020B0503020203020204"/>
      <p:regular r:id="rId26"/>
    </p:embeddedFont>
    <p:embeddedFont>
      <p:font typeface="PT Sans Bold" charset="1" panose="020B0703020203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VAGldKdcmyE.mp4" Type="http://schemas.openxmlformats.org/officeDocument/2006/relationships/video"/><Relationship Id="rId4" Target="../media/VAGldKdcmyE.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https://surpriselib.com" TargetMode="External" Type="http://schemas.openxmlformats.org/officeDocument/2006/relationships/hyperlink"/><Relationship Id="rId3" Target="https://developers.themoviedb.org" TargetMode="External" Type="http://schemas.openxmlformats.org/officeDocument/2006/relationships/hyperlink"/><Relationship Id="rId4" Target="https://flask.palletsprojects.com" TargetMode="External" Type="http://schemas.openxmlformats.org/officeDocument/2006/relationships/hyperlink"/><Relationship Id="rId5" Target="https://scikit-learn.org"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 y="676275"/>
            <a:ext cx="18288010" cy="0"/>
          </a:xfrm>
          <a:prstGeom prst="line">
            <a:avLst/>
          </a:prstGeom>
          <a:ln cap="flat" w="38100">
            <a:solidFill>
              <a:srgbClr val="000000"/>
            </a:solidFill>
            <a:prstDash val="solid"/>
            <a:headEnd type="none" len="sm" w="sm"/>
            <a:tailEnd type="none" len="sm" w="sm"/>
          </a:ln>
        </p:spPr>
      </p:sp>
      <p:sp>
        <p:nvSpPr>
          <p:cNvPr name="AutoShape 3" id="3"/>
          <p:cNvSpPr/>
          <p:nvPr/>
        </p:nvSpPr>
        <p:spPr>
          <a:xfrm>
            <a:off x="152757" y="9675242"/>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8327551" y="2738721"/>
            <a:ext cx="1672788" cy="1672788"/>
          </a:xfrm>
          <a:custGeom>
            <a:avLst/>
            <a:gdLst/>
            <a:ahLst/>
            <a:cxnLst/>
            <a:rect r="r" b="b" t="t" l="l"/>
            <a:pathLst>
              <a:path h="1672788" w="1672788">
                <a:moveTo>
                  <a:pt x="0" y="0"/>
                </a:moveTo>
                <a:lnTo>
                  <a:pt x="1672788" y="0"/>
                </a:lnTo>
                <a:lnTo>
                  <a:pt x="1672788" y="1672788"/>
                </a:lnTo>
                <a:lnTo>
                  <a:pt x="0" y="1672788"/>
                </a:lnTo>
                <a:lnTo>
                  <a:pt x="0" y="0"/>
                </a:lnTo>
                <a:close/>
              </a:path>
            </a:pathLst>
          </a:custGeom>
          <a:blipFill>
            <a:blip r:embed="rId2"/>
            <a:stretch>
              <a:fillRect l="0" t="0" r="0" b="0"/>
            </a:stretch>
          </a:blipFill>
        </p:spPr>
      </p:sp>
      <p:sp>
        <p:nvSpPr>
          <p:cNvPr name="TextBox 7" id="7"/>
          <p:cNvSpPr txBox="true"/>
          <p:nvPr/>
        </p:nvSpPr>
        <p:spPr>
          <a:xfrm rot="0">
            <a:off x="4128075" y="914366"/>
            <a:ext cx="10031849" cy="15290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Presentation on</a:t>
            </a:r>
          </a:p>
          <a:p>
            <a:pPr algn="ctr">
              <a:lnSpc>
                <a:spcPts val="3919"/>
              </a:lnSpc>
              <a:spcBef>
                <a:spcPct val="0"/>
              </a:spcBef>
            </a:pPr>
            <a:r>
              <a:rPr lang="en-US" b="true" sz="2799">
                <a:solidFill>
                  <a:srgbClr val="000000"/>
                </a:solidFill>
                <a:latin typeface="Times New Roman Bold"/>
                <a:ea typeface="Times New Roman Bold"/>
                <a:cs typeface="Times New Roman Bold"/>
                <a:sym typeface="Times New Roman Bold"/>
              </a:rPr>
              <a:t> FlickPick – Your Smart Movie Companion</a:t>
            </a:r>
          </a:p>
          <a:p>
            <a:pPr algn="ctr">
              <a:lnSpc>
                <a:spcPts val="3919"/>
              </a:lnSpc>
              <a:spcBef>
                <a:spcPct val="0"/>
              </a:spcBef>
            </a:pPr>
            <a:r>
              <a:rPr lang="en-US" b="true" sz="2799">
                <a:solidFill>
                  <a:srgbClr val="000000"/>
                </a:solidFill>
                <a:latin typeface="Times New Roman Bold"/>
                <a:ea typeface="Times New Roman Bold"/>
                <a:cs typeface="Times New Roman Bold"/>
                <a:sym typeface="Times New Roman Bold"/>
              </a:rPr>
              <a:t>A PERSONALIZED MOVIE RECOMMENDATION SYSTEM</a:t>
            </a:r>
          </a:p>
        </p:txBody>
      </p:sp>
      <p:sp>
        <p:nvSpPr>
          <p:cNvPr name="TextBox 8" id="8"/>
          <p:cNvSpPr txBox="true"/>
          <p:nvPr/>
        </p:nvSpPr>
        <p:spPr>
          <a:xfrm rot="0">
            <a:off x="5595657" y="4497234"/>
            <a:ext cx="7096685" cy="1784350"/>
          </a:xfrm>
          <a:prstGeom prst="rect">
            <a:avLst/>
          </a:prstGeom>
        </p:spPr>
        <p:txBody>
          <a:bodyPr anchor="t" rtlCol="false" tIns="0" lIns="0" bIns="0" rIns="0">
            <a:spAutoFit/>
          </a:bodyPr>
          <a:lstStyle/>
          <a:p>
            <a:pPr algn="ctr">
              <a:lnSpc>
                <a:spcPts val="3499"/>
              </a:lnSpc>
            </a:pPr>
            <a:r>
              <a:rPr lang="en-US" sz="2499" b="true">
                <a:solidFill>
                  <a:srgbClr val="000000"/>
                </a:solidFill>
                <a:latin typeface="Times New Roman Bold"/>
                <a:ea typeface="Times New Roman Bold"/>
                <a:cs typeface="Times New Roman Bold"/>
                <a:sym typeface="Times New Roman Bold"/>
              </a:rPr>
              <a:t>      BY</a:t>
            </a:r>
          </a:p>
          <a:p>
            <a:pPr algn="ctr">
              <a:lnSpc>
                <a:spcPts val="3499"/>
              </a:lnSpc>
            </a:pPr>
          </a:p>
          <a:p>
            <a:pPr algn="ctr">
              <a:lnSpc>
                <a:spcPts val="3499"/>
              </a:lnSpc>
            </a:pPr>
            <a:r>
              <a:rPr lang="en-US" sz="2499" b="true">
                <a:solidFill>
                  <a:srgbClr val="000000"/>
                </a:solidFill>
                <a:latin typeface="Times New Roman Bold"/>
                <a:ea typeface="Times New Roman Bold"/>
                <a:cs typeface="Times New Roman Bold"/>
                <a:sym typeface="Times New Roman Bold"/>
              </a:rPr>
              <a:t>VAISHNAVI PANDEY                2214670010047</a:t>
            </a:r>
          </a:p>
          <a:p>
            <a:pPr algn="ctr">
              <a:lnSpc>
                <a:spcPts val="3499"/>
              </a:lnSpc>
              <a:spcBef>
                <a:spcPct val="0"/>
              </a:spcBef>
            </a:pPr>
            <a:r>
              <a:rPr lang="en-US" b="true" sz="2499">
                <a:solidFill>
                  <a:srgbClr val="000000"/>
                </a:solidFill>
                <a:latin typeface="Times New Roman Bold"/>
                <a:ea typeface="Times New Roman Bold"/>
                <a:cs typeface="Times New Roman Bold"/>
                <a:sym typeface="Times New Roman Bold"/>
              </a:rPr>
              <a:t>PRIYANKA PATEL                     2214670010041</a:t>
            </a:r>
          </a:p>
        </p:txBody>
      </p:sp>
      <p:sp>
        <p:nvSpPr>
          <p:cNvPr name="TextBox 9" id="9"/>
          <p:cNvSpPr txBox="true"/>
          <p:nvPr/>
        </p:nvSpPr>
        <p:spPr>
          <a:xfrm rot="0">
            <a:off x="6630984" y="7783516"/>
            <a:ext cx="5065921" cy="2147570"/>
          </a:xfrm>
          <a:prstGeom prst="rect">
            <a:avLst/>
          </a:prstGeom>
        </p:spPr>
        <p:txBody>
          <a:bodyPr anchor="t" rtlCol="false" tIns="0" lIns="0" bIns="0" rIns="0">
            <a:spAutoFit/>
          </a:bodyPr>
          <a:lstStyle/>
          <a:p>
            <a:pPr algn="ctr">
              <a:lnSpc>
                <a:spcPts val="3499"/>
              </a:lnSpc>
            </a:pPr>
            <a:r>
              <a:rPr lang="en-US" sz="2499">
                <a:solidFill>
                  <a:srgbClr val="000000"/>
                </a:solidFill>
                <a:latin typeface="Times New Roman"/>
                <a:ea typeface="Times New Roman"/>
                <a:cs typeface="Times New Roman"/>
                <a:sym typeface="Times New Roman"/>
              </a:rPr>
              <a:t>Under Guidance Of</a:t>
            </a:r>
          </a:p>
          <a:p>
            <a:pPr algn="ctr">
              <a:lnSpc>
                <a:spcPts val="3359"/>
              </a:lnSpc>
              <a:spcBef>
                <a:spcPct val="0"/>
              </a:spcBef>
            </a:pPr>
            <a:r>
              <a:rPr lang="en-US" b="true" sz="2399">
                <a:solidFill>
                  <a:srgbClr val="000000"/>
                </a:solidFill>
                <a:latin typeface="Times New Roman Bold"/>
                <a:ea typeface="Times New Roman Bold"/>
                <a:cs typeface="Times New Roman Bold"/>
                <a:sym typeface="Times New Roman Bold"/>
              </a:rPr>
              <a:t>Mr. Suryabhan sir</a:t>
            </a:r>
          </a:p>
          <a:p>
            <a:pPr algn="ctr">
              <a:lnSpc>
                <a:spcPts val="3359"/>
              </a:lnSpc>
              <a:spcBef>
                <a:spcPct val="0"/>
              </a:spcBef>
            </a:pPr>
            <a:r>
              <a:rPr lang="en-US" b="true" sz="2399">
                <a:solidFill>
                  <a:srgbClr val="000000"/>
                </a:solidFill>
                <a:latin typeface="Times New Roman Bold"/>
                <a:ea typeface="Times New Roman Bold"/>
                <a:cs typeface="Times New Roman Bold"/>
                <a:sym typeface="Times New Roman Bold"/>
              </a:rPr>
              <a:t>Mrs. Shivangi Srivastav</a:t>
            </a:r>
          </a:p>
          <a:p>
            <a:pPr algn="ctr">
              <a:lnSpc>
                <a:spcPts val="3359"/>
              </a:lnSpc>
              <a:spcBef>
                <a:spcPct val="0"/>
              </a:spcBef>
            </a:pPr>
          </a:p>
          <a:p>
            <a:pPr algn="ctr">
              <a:lnSpc>
                <a:spcPts val="3359"/>
              </a:lnSpc>
              <a:spcBef>
                <a:spcPct val="0"/>
              </a:spcBef>
            </a:pPr>
          </a:p>
        </p:txBody>
      </p:sp>
      <p:sp>
        <p:nvSpPr>
          <p:cNvPr name="TextBox 10" id="10"/>
          <p:cNvSpPr txBox="true"/>
          <p:nvPr/>
        </p:nvSpPr>
        <p:spPr>
          <a:xfrm rot="0">
            <a:off x="5258574" y="6402858"/>
            <a:ext cx="7770852" cy="521334"/>
          </a:xfrm>
          <a:prstGeom prst="rect">
            <a:avLst/>
          </a:prstGeom>
        </p:spPr>
        <p:txBody>
          <a:bodyPr anchor="t" rtlCol="false" tIns="0" lIns="0" bIns="0" rIns="0">
            <a:spAutoFit/>
          </a:bodyPr>
          <a:lstStyle/>
          <a:p>
            <a:pPr algn="ctr">
              <a:lnSpc>
                <a:spcPts val="4340"/>
              </a:lnSpc>
            </a:pPr>
            <a:r>
              <a:rPr lang="en-US" sz="3100" b="true">
                <a:solidFill>
                  <a:srgbClr val="000000"/>
                </a:solidFill>
                <a:latin typeface="Canva Sans Bold"/>
                <a:ea typeface="Canva Sans Bold"/>
                <a:cs typeface="Canva Sans Bold"/>
                <a:sym typeface="Canva Sans Bold"/>
              </a:rPr>
              <a:t> Institute of Engineering and Technology</a:t>
            </a:r>
          </a:p>
        </p:txBody>
      </p:sp>
      <p:sp>
        <p:nvSpPr>
          <p:cNvPr name="TextBox 11" id="11"/>
          <p:cNvSpPr txBox="true"/>
          <p:nvPr/>
        </p:nvSpPr>
        <p:spPr>
          <a:xfrm rot="0">
            <a:off x="4811615" y="7019442"/>
            <a:ext cx="8704659" cy="537845"/>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 Deen Dayal Upadhaya Gorakhpur 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 y="593614"/>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20" y="9677400"/>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9907114" y="1519555"/>
            <a:ext cx="7278457" cy="3537722"/>
          </a:xfrm>
          <a:custGeom>
            <a:avLst/>
            <a:gdLst/>
            <a:ahLst/>
            <a:cxnLst/>
            <a:rect r="r" b="b" t="t" l="l"/>
            <a:pathLst>
              <a:path h="3537722" w="7278457">
                <a:moveTo>
                  <a:pt x="0" y="0"/>
                </a:moveTo>
                <a:lnTo>
                  <a:pt x="7278457" y="0"/>
                </a:lnTo>
                <a:lnTo>
                  <a:pt x="7278457" y="3537722"/>
                </a:lnTo>
                <a:lnTo>
                  <a:pt x="0" y="3537722"/>
                </a:lnTo>
                <a:lnTo>
                  <a:pt x="0" y="0"/>
                </a:lnTo>
                <a:close/>
              </a:path>
            </a:pathLst>
          </a:custGeom>
          <a:blipFill>
            <a:blip r:embed="rId2"/>
            <a:stretch>
              <a:fillRect l="0" t="-909" r="0" b="-909"/>
            </a:stretch>
          </a:blipFill>
        </p:spPr>
      </p:sp>
      <p:sp>
        <p:nvSpPr>
          <p:cNvPr name="Freeform 7" id="7"/>
          <p:cNvSpPr/>
          <p:nvPr/>
        </p:nvSpPr>
        <p:spPr>
          <a:xfrm flipH="false" flipV="false" rot="0">
            <a:off x="9907114" y="5669915"/>
            <a:ext cx="7278457" cy="3355972"/>
          </a:xfrm>
          <a:custGeom>
            <a:avLst/>
            <a:gdLst/>
            <a:ahLst/>
            <a:cxnLst/>
            <a:rect r="r" b="b" t="t" l="l"/>
            <a:pathLst>
              <a:path h="3355972" w="7278457">
                <a:moveTo>
                  <a:pt x="0" y="0"/>
                </a:moveTo>
                <a:lnTo>
                  <a:pt x="7278457" y="0"/>
                </a:lnTo>
                <a:lnTo>
                  <a:pt x="7278457" y="3355972"/>
                </a:lnTo>
                <a:lnTo>
                  <a:pt x="0" y="3355972"/>
                </a:lnTo>
                <a:lnTo>
                  <a:pt x="0" y="0"/>
                </a:lnTo>
                <a:close/>
              </a:path>
            </a:pathLst>
          </a:custGeom>
          <a:blipFill>
            <a:blip r:embed="rId3"/>
            <a:stretch>
              <a:fillRect l="0" t="-4220" r="0" b="-4220"/>
            </a:stretch>
          </a:blipFill>
        </p:spPr>
      </p:sp>
      <p:sp>
        <p:nvSpPr>
          <p:cNvPr name="TextBox 8" id="8"/>
          <p:cNvSpPr txBox="true"/>
          <p:nvPr/>
        </p:nvSpPr>
        <p:spPr>
          <a:xfrm rot="0">
            <a:off x="7835069" y="668282"/>
            <a:ext cx="2005370" cy="798196"/>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Times New Roman Bold"/>
                <a:ea typeface="Times New Roman Bold"/>
                <a:cs typeface="Times New Roman Bold"/>
                <a:sym typeface="Times New Roman Bold"/>
              </a:rPr>
              <a:t>Frontend</a:t>
            </a:r>
          </a:p>
        </p:txBody>
      </p:sp>
      <p:sp>
        <p:nvSpPr>
          <p:cNvPr name="TextBox 9" id="9"/>
          <p:cNvSpPr txBox="true"/>
          <p:nvPr/>
        </p:nvSpPr>
        <p:spPr>
          <a:xfrm rot="0">
            <a:off x="1028700" y="1348105"/>
            <a:ext cx="8633120" cy="7910195"/>
          </a:xfrm>
          <a:prstGeom prst="rect">
            <a:avLst/>
          </a:prstGeom>
        </p:spPr>
        <p:txBody>
          <a:bodyPr anchor="t" rtlCol="false" tIns="0" lIns="0" bIns="0" rIns="0">
            <a:spAutoFit/>
          </a:bodyPr>
          <a:lstStyle/>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Technology Stack:</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React.js + Tailwind CSS</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Animated background using react-tsparticles</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Movie cards with hover effects (title, genre, rating, synopsis)</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Sections: Search, Trending, Top Rated, Filters</a:t>
            </a:r>
          </a:p>
          <a:p>
            <a:pPr algn="l">
              <a:lnSpc>
                <a:spcPts val="4480"/>
              </a:lnSpc>
            </a:pPr>
            <a:r>
              <a:rPr lang="en-US" b="true" sz="3200">
                <a:solidFill>
                  <a:srgbClr val="000000"/>
                </a:solidFill>
                <a:latin typeface="Times New Roman Bold"/>
                <a:ea typeface="Times New Roman Bold"/>
                <a:cs typeface="Times New Roman Bold"/>
                <a:sym typeface="Times New Roman Bold"/>
              </a:rPr>
              <a:t>UI Highlights:</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Sticky navigation bar</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Responsive design</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Custom floating background )</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Smooth transitions for cards and filters</a:t>
            </a:r>
          </a:p>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Deployment:</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Frontend hosted on Netlify</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API calls to Flask backend on Render</a:t>
            </a:r>
          </a:p>
        </p:txBody>
      </p:sp>
      <p:sp>
        <p:nvSpPr>
          <p:cNvPr name="TextBox 10" id="10"/>
          <p:cNvSpPr txBox="true"/>
          <p:nvPr/>
        </p:nvSpPr>
        <p:spPr>
          <a:xfrm rot="0">
            <a:off x="9840439" y="5114925"/>
            <a:ext cx="7278457" cy="297179"/>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Images and movie data © TMDB – https://www.themoviedb.org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 y="593614"/>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20" y="9677400"/>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9888887" y="1599828"/>
            <a:ext cx="7175509" cy="3331210"/>
          </a:xfrm>
          <a:custGeom>
            <a:avLst/>
            <a:gdLst/>
            <a:ahLst/>
            <a:cxnLst/>
            <a:rect r="r" b="b" t="t" l="l"/>
            <a:pathLst>
              <a:path h="3331210" w="7175509">
                <a:moveTo>
                  <a:pt x="0" y="0"/>
                </a:moveTo>
                <a:lnTo>
                  <a:pt x="7175509" y="0"/>
                </a:lnTo>
                <a:lnTo>
                  <a:pt x="7175509" y="3331210"/>
                </a:lnTo>
                <a:lnTo>
                  <a:pt x="0" y="3331210"/>
                </a:lnTo>
                <a:lnTo>
                  <a:pt x="0" y="0"/>
                </a:lnTo>
                <a:close/>
              </a:path>
            </a:pathLst>
          </a:custGeom>
          <a:blipFill>
            <a:blip r:embed="rId2"/>
            <a:stretch>
              <a:fillRect l="0" t="-215" r="0" b="-215"/>
            </a:stretch>
          </a:blipFill>
        </p:spPr>
      </p:sp>
      <p:sp>
        <p:nvSpPr>
          <p:cNvPr name="Freeform 7" id="7"/>
          <p:cNvSpPr/>
          <p:nvPr/>
        </p:nvSpPr>
        <p:spPr>
          <a:xfrm flipH="false" flipV="false" rot="0">
            <a:off x="10176969" y="5402763"/>
            <a:ext cx="6887427" cy="3855537"/>
          </a:xfrm>
          <a:custGeom>
            <a:avLst/>
            <a:gdLst/>
            <a:ahLst/>
            <a:cxnLst/>
            <a:rect r="r" b="b" t="t" l="l"/>
            <a:pathLst>
              <a:path h="3855537" w="6887427">
                <a:moveTo>
                  <a:pt x="0" y="0"/>
                </a:moveTo>
                <a:lnTo>
                  <a:pt x="6887427" y="0"/>
                </a:lnTo>
                <a:lnTo>
                  <a:pt x="6887427" y="3855537"/>
                </a:lnTo>
                <a:lnTo>
                  <a:pt x="0" y="3855537"/>
                </a:lnTo>
                <a:lnTo>
                  <a:pt x="0" y="0"/>
                </a:lnTo>
                <a:close/>
              </a:path>
            </a:pathLst>
          </a:custGeom>
          <a:blipFill>
            <a:blip r:embed="rId3"/>
            <a:stretch>
              <a:fillRect l="0" t="-9508" r="0" b="-9508"/>
            </a:stretch>
          </a:blipFill>
        </p:spPr>
      </p:sp>
      <p:sp>
        <p:nvSpPr>
          <p:cNvPr name="TextBox 8" id="8"/>
          <p:cNvSpPr txBox="true"/>
          <p:nvPr/>
        </p:nvSpPr>
        <p:spPr>
          <a:xfrm rot="0">
            <a:off x="7498539" y="668282"/>
            <a:ext cx="2678430" cy="798196"/>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Times New Roman Bold"/>
                <a:ea typeface="Times New Roman Bold"/>
                <a:cs typeface="Times New Roman Bold"/>
                <a:sym typeface="Times New Roman Bold"/>
              </a:rPr>
              <a:t>Deployment</a:t>
            </a:r>
          </a:p>
        </p:txBody>
      </p:sp>
      <p:sp>
        <p:nvSpPr>
          <p:cNvPr name="TextBox 9" id="9"/>
          <p:cNvSpPr txBox="true"/>
          <p:nvPr/>
        </p:nvSpPr>
        <p:spPr>
          <a:xfrm rot="0">
            <a:off x="1248094" y="1542678"/>
            <a:ext cx="9535072" cy="7910195"/>
          </a:xfrm>
          <a:prstGeom prst="rect">
            <a:avLst/>
          </a:prstGeom>
        </p:spPr>
        <p:txBody>
          <a:bodyPr anchor="t" rtlCol="false" tIns="0" lIns="0" bIns="0" rIns="0">
            <a:spAutoFit/>
          </a:bodyPr>
          <a:lstStyle/>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Frontend Deployment:</a:t>
            </a:r>
          </a:p>
          <a:p>
            <a:pPr algn="l" marL="690881" indent="-345440" lvl="1">
              <a:lnSpc>
                <a:spcPts val="4480"/>
              </a:lnSpc>
              <a:spcBef>
                <a:spcPct val="0"/>
              </a:spcBef>
              <a:buFont typeface="Arial"/>
              <a:buChar char="•"/>
            </a:pPr>
            <a:r>
              <a:rPr lang="en-US" sz="3200">
                <a:solidFill>
                  <a:srgbClr val="000000"/>
                </a:solidFill>
                <a:latin typeface="Times New Roman"/>
                <a:ea typeface="Times New Roman"/>
                <a:cs typeface="Times New Roman"/>
                <a:sym typeface="Times New Roman"/>
              </a:rPr>
              <a:t>Deployed using Netlify</a:t>
            </a:r>
          </a:p>
          <a:p>
            <a:pPr algn="l" marL="690881" indent="-345440" lvl="1">
              <a:lnSpc>
                <a:spcPts val="4480"/>
              </a:lnSpc>
              <a:spcBef>
                <a:spcPct val="0"/>
              </a:spcBef>
              <a:buFont typeface="Arial"/>
              <a:buChar char="•"/>
            </a:pPr>
            <a:r>
              <a:rPr lang="en-US" sz="3200">
                <a:solidFill>
                  <a:srgbClr val="000000"/>
                </a:solidFill>
                <a:latin typeface="Times New Roman"/>
                <a:ea typeface="Times New Roman"/>
                <a:cs typeface="Times New Roman"/>
                <a:sym typeface="Times New Roman"/>
              </a:rPr>
              <a:t>React.js + Tailwind CSS based UI</a:t>
            </a:r>
          </a:p>
          <a:p>
            <a:pPr algn="l" marL="690881" indent="-345440" lvl="1">
              <a:lnSpc>
                <a:spcPts val="4480"/>
              </a:lnSpc>
              <a:spcBef>
                <a:spcPct val="0"/>
              </a:spcBef>
              <a:buFont typeface="Arial"/>
              <a:buChar char="•"/>
            </a:pPr>
            <a:r>
              <a:rPr lang="en-US" sz="3200">
                <a:solidFill>
                  <a:srgbClr val="000000"/>
                </a:solidFill>
                <a:latin typeface="Times New Roman"/>
                <a:ea typeface="Times New Roman"/>
                <a:cs typeface="Times New Roman"/>
                <a:sym typeface="Times New Roman"/>
              </a:rPr>
              <a:t>Live user interface accessible via public URL</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Handles routing, animations, and fetch calls to backend</a:t>
            </a:r>
          </a:p>
          <a:p>
            <a:pPr algn="l">
              <a:lnSpc>
                <a:spcPts val="4480"/>
              </a:lnSpc>
            </a:pPr>
            <a:r>
              <a:rPr lang="en-US" b="true" sz="3200">
                <a:solidFill>
                  <a:srgbClr val="000000"/>
                </a:solidFill>
                <a:latin typeface="Times New Roman Bold"/>
                <a:ea typeface="Times New Roman Bold"/>
                <a:cs typeface="Times New Roman Bold"/>
                <a:sym typeface="Times New Roman Bold"/>
              </a:rPr>
              <a:t>Backend Deployment:</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Hos</a:t>
            </a:r>
            <a:r>
              <a:rPr lang="en-US" sz="3200">
                <a:solidFill>
                  <a:srgbClr val="000000"/>
                </a:solidFill>
                <a:latin typeface="Times New Roman"/>
                <a:ea typeface="Times New Roman"/>
                <a:cs typeface="Times New Roman"/>
                <a:sym typeface="Times New Roman"/>
              </a:rPr>
              <a:t>ted on Render</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Python Flask backend running ML models</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Integrated with TMDB API for real-time movie data</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REST API endpoints used by frontend for recommendations</a:t>
            </a:r>
          </a:p>
          <a:p>
            <a:pPr algn="l">
              <a:lnSpc>
                <a:spcPts val="4480"/>
              </a:lnSpc>
            </a:pPr>
          </a:p>
        </p:txBody>
      </p:sp>
      <p:sp>
        <p:nvSpPr>
          <p:cNvPr name="TextBox 10" id="10"/>
          <p:cNvSpPr txBox="true"/>
          <p:nvPr/>
        </p:nvSpPr>
        <p:spPr>
          <a:xfrm rot="0">
            <a:off x="9139238" y="4663439"/>
            <a:ext cx="9525" cy="798196"/>
          </a:xfrm>
          <a:prstGeom prst="rect">
            <a:avLst/>
          </a:prstGeom>
        </p:spPr>
        <p:txBody>
          <a:bodyPr anchor="t" rtlCol="false" tIns="0" lIns="0" bIns="0" rIns="0">
            <a:spAutoFit/>
          </a:bodyPr>
          <a:lstStyle/>
          <a:p>
            <a:pPr algn="ctr">
              <a:lnSpc>
                <a:spcPts val="5879"/>
              </a:lnSpc>
              <a:spcBef>
                <a:spcPct val="0"/>
              </a:spcBef>
            </a:pPr>
          </a:p>
        </p:txBody>
      </p:sp>
      <p:sp>
        <p:nvSpPr>
          <p:cNvPr name="TextBox 11" id="11"/>
          <p:cNvSpPr txBox="true"/>
          <p:nvPr/>
        </p:nvSpPr>
        <p:spPr>
          <a:xfrm rot="0">
            <a:off x="10835939" y="5038725"/>
            <a:ext cx="5997297" cy="233679"/>
          </a:xfrm>
          <a:prstGeom prst="rect">
            <a:avLst/>
          </a:prstGeom>
        </p:spPr>
        <p:txBody>
          <a:bodyPr anchor="t" rtlCol="false" tIns="0" lIns="0" bIns="0" rIns="0">
            <a:spAutoFit/>
          </a:bodyPr>
          <a:lstStyle/>
          <a:p>
            <a:pPr algn="ctr">
              <a:lnSpc>
                <a:spcPts val="1820"/>
              </a:lnSpc>
            </a:pPr>
            <a:r>
              <a:rPr lang="en-US" sz="1300">
                <a:solidFill>
                  <a:srgbClr val="000000"/>
                </a:solidFill>
                <a:latin typeface="Canva Sans"/>
                <a:ea typeface="Canva Sans"/>
                <a:cs typeface="Canva Sans"/>
                <a:sym typeface="Canva Sans"/>
              </a:rPr>
              <a:t>Architecture diagram from GitHub React-Flask Movie Recommendation App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 y="593614"/>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20" y="9677400"/>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pic>
        <p:nvPicPr>
          <p:cNvPr name="Picture 6" id="6">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442231" y="1910946"/>
            <a:ext cx="15403538" cy="6883456"/>
          </a:xfrm>
          <a:prstGeom prst="rect">
            <a:avLst/>
          </a:prstGeom>
        </p:spPr>
      </p:pic>
      <p:sp>
        <p:nvSpPr>
          <p:cNvPr name="TextBox 7" id="7"/>
          <p:cNvSpPr txBox="true"/>
          <p:nvPr/>
        </p:nvSpPr>
        <p:spPr>
          <a:xfrm rot="0">
            <a:off x="7129005" y="952500"/>
            <a:ext cx="3076218" cy="712471"/>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PT Sans Bold"/>
                <a:ea typeface="PT Sans Bold"/>
                <a:cs typeface="PT Sans Bold"/>
                <a:sym typeface="PT Sans Bold"/>
              </a:rPr>
              <a:t>Project Demo</a:t>
            </a:r>
          </a:p>
        </p:txBody>
      </p:sp>
      <p:sp>
        <p:nvSpPr>
          <p:cNvPr name="TextBox 8" id="8"/>
          <p:cNvSpPr txBox="true"/>
          <p:nvPr/>
        </p:nvSpPr>
        <p:spPr>
          <a:xfrm rot="0">
            <a:off x="5045173" y="8931418"/>
            <a:ext cx="7243882" cy="323214"/>
          </a:xfrm>
          <a:prstGeom prst="rect">
            <a:avLst/>
          </a:prstGeom>
        </p:spPr>
        <p:txBody>
          <a:bodyPr anchor="t" rtlCol="false" tIns="0" lIns="0" bIns="0" rIns="0">
            <a:spAutoFit/>
          </a:bodyPr>
          <a:lstStyle/>
          <a:p>
            <a:pPr algn="ctr">
              <a:lnSpc>
                <a:spcPts val="2660"/>
              </a:lnSpc>
            </a:pPr>
            <a:r>
              <a:rPr lang="en-US" sz="1900">
                <a:solidFill>
                  <a:srgbClr val="000000"/>
                </a:solidFill>
                <a:latin typeface="Canva Sans"/>
                <a:ea typeface="Canva Sans"/>
                <a:cs typeface="Canva Sans"/>
                <a:sym typeface="Canva Sans"/>
              </a:rPr>
              <a:t>Images and movie data © TMDB – https://www.themoviedb.org</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40" y="593614"/>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20" y="9677400"/>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6666567" y="866775"/>
            <a:ext cx="4001095" cy="798196"/>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Times New Roman Bold"/>
                <a:ea typeface="Times New Roman Bold"/>
                <a:cs typeface="Times New Roman Bold"/>
                <a:sym typeface="Times New Roman Bold"/>
              </a:rPr>
              <a:t> Challenges Faced</a:t>
            </a:r>
          </a:p>
        </p:txBody>
      </p:sp>
      <p:sp>
        <p:nvSpPr>
          <p:cNvPr name="TextBox 7" id="7"/>
          <p:cNvSpPr txBox="true"/>
          <p:nvPr/>
        </p:nvSpPr>
        <p:spPr>
          <a:xfrm rot="0">
            <a:off x="1048645" y="2258666"/>
            <a:ext cx="15679221" cy="6224270"/>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Times New Roman"/>
                <a:ea typeface="Times New Roman"/>
                <a:cs typeface="Times New Roman"/>
                <a:sym typeface="Times New Roman"/>
              </a:rPr>
              <a:t>•</a:t>
            </a:r>
            <a:r>
              <a:rPr lang="en-US" b="true" sz="3200">
                <a:solidFill>
                  <a:srgbClr val="000000"/>
                </a:solidFill>
                <a:latin typeface="Times New Roman Bold"/>
                <a:ea typeface="Times New Roman Bold"/>
                <a:cs typeface="Times New Roman Bold"/>
                <a:sym typeface="Times New Roman Bold"/>
              </a:rPr>
              <a:t>Data Quality:</a:t>
            </a:r>
            <a:r>
              <a:rPr lang="en-US" sz="3200">
                <a:solidFill>
                  <a:srgbClr val="000000"/>
                </a:solidFill>
                <a:latin typeface="Times New Roman"/>
                <a:ea typeface="Times New Roman"/>
                <a:cs typeface="Times New Roman"/>
                <a:sym typeface="Times New Roman"/>
              </a:rPr>
              <a:t> Ensuring the quality and completeness of the movie datasets for accurate recommendations.</a:t>
            </a:r>
          </a:p>
          <a:p>
            <a:pPr algn="l">
              <a:lnSpc>
                <a:spcPts val="4480"/>
              </a:lnSpc>
              <a:spcBef>
                <a:spcPct val="0"/>
              </a:spcBef>
            </a:pPr>
          </a:p>
          <a:p>
            <a:pPr algn="l">
              <a:lnSpc>
                <a:spcPts val="4480"/>
              </a:lnSpc>
              <a:spcBef>
                <a:spcPct val="0"/>
              </a:spcBef>
            </a:pPr>
            <a:r>
              <a:rPr lang="en-US" sz="3200">
                <a:solidFill>
                  <a:srgbClr val="000000"/>
                </a:solidFill>
                <a:latin typeface="Times New Roman"/>
                <a:ea typeface="Times New Roman"/>
                <a:cs typeface="Times New Roman"/>
                <a:sym typeface="Times New Roman"/>
              </a:rPr>
              <a:t>•</a:t>
            </a:r>
            <a:r>
              <a:rPr lang="en-US" b="true" sz="3200">
                <a:solidFill>
                  <a:srgbClr val="000000"/>
                </a:solidFill>
                <a:latin typeface="Times New Roman Bold"/>
                <a:ea typeface="Times New Roman Bold"/>
                <a:cs typeface="Times New Roman Bold"/>
                <a:sym typeface="Times New Roman Bold"/>
              </a:rPr>
              <a:t>Algorithm Complexity:</a:t>
            </a:r>
            <a:r>
              <a:rPr lang="en-US" sz="3200">
                <a:solidFill>
                  <a:srgbClr val="000000"/>
                </a:solidFill>
                <a:latin typeface="Times New Roman"/>
                <a:ea typeface="Times New Roman"/>
                <a:cs typeface="Times New Roman"/>
                <a:sym typeface="Times New Roman"/>
              </a:rPr>
              <a:t> Understanding and implementing the SVD algorithm for collaborative filtering.</a:t>
            </a:r>
          </a:p>
          <a:p>
            <a:pPr algn="l">
              <a:lnSpc>
                <a:spcPts val="4480"/>
              </a:lnSpc>
              <a:spcBef>
                <a:spcPct val="0"/>
              </a:spcBef>
            </a:pPr>
          </a:p>
          <a:p>
            <a:pPr algn="l">
              <a:lnSpc>
                <a:spcPts val="4480"/>
              </a:lnSpc>
              <a:spcBef>
                <a:spcPct val="0"/>
              </a:spcBef>
            </a:pPr>
            <a:r>
              <a:rPr lang="en-US" sz="3200">
                <a:solidFill>
                  <a:srgbClr val="000000"/>
                </a:solidFill>
                <a:latin typeface="Times New Roman"/>
                <a:ea typeface="Times New Roman"/>
                <a:cs typeface="Times New Roman"/>
                <a:sym typeface="Times New Roman"/>
              </a:rPr>
              <a:t>•</a:t>
            </a:r>
            <a:r>
              <a:rPr lang="en-US" b="true" sz="3200">
                <a:solidFill>
                  <a:srgbClr val="000000"/>
                </a:solidFill>
                <a:latin typeface="Times New Roman Bold"/>
                <a:ea typeface="Times New Roman Bold"/>
                <a:cs typeface="Times New Roman Bold"/>
                <a:sym typeface="Times New Roman Bold"/>
              </a:rPr>
              <a:t>Integration Complexity:</a:t>
            </a:r>
            <a:r>
              <a:rPr lang="en-US" sz="3200">
                <a:solidFill>
                  <a:srgbClr val="000000"/>
                </a:solidFill>
                <a:latin typeface="Times New Roman"/>
                <a:ea typeface="Times New Roman"/>
                <a:cs typeface="Times New Roman"/>
                <a:sym typeface="Times New Roman"/>
              </a:rPr>
              <a:t> Integrating content-based and collaborative filtering into a hybrid model with seamless functionality.</a:t>
            </a:r>
          </a:p>
          <a:p>
            <a:pPr algn="l">
              <a:lnSpc>
                <a:spcPts val="4480"/>
              </a:lnSpc>
              <a:spcBef>
                <a:spcPct val="0"/>
              </a:spcBef>
            </a:pPr>
          </a:p>
          <a:p>
            <a:pPr algn="l">
              <a:lnSpc>
                <a:spcPts val="4480"/>
              </a:lnSpc>
              <a:spcBef>
                <a:spcPct val="0"/>
              </a:spcBef>
            </a:pPr>
            <a:r>
              <a:rPr lang="en-US" sz="3200">
                <a:solidFill>
                  <a:srgbClr val="000000"/>
                </a:solidFill>
                <a:latin typeface="Times New Roman"/>
                <a:ea typeface="Times New Roman"/>
                <a:cs typeface="Times New Roman"/>
                <a:sym typeface="Times New Roman"/>
              </a:rPr>
              <a:t>•</a:t>
            </a:r>
            <a:r>
              <a:rPr lang="en-US" b="true" sz="3200">
                <a:solidFill>
                  <a:srgbClr val="000000"/>
                </a:solidFill>
                <a:latin typeface="Times New Roman Bold"/>
                <a:ea typeface="Times New Roman Bold"/>
                <a:cs typeface="Times New Roman Bold"/>
                <a:sym typeface="Times New Roman Bold"/>
              </a:rPr>
              <a:t>Deployment Challenges:</a:t>
            </a:r>
            <a:r>
              <a:rPr lang="en-US" sz="3200">
                <a:solidFill>
                  <a:srgbClr val="000000"/>
                </a:solidFill>
                <a:latin typeface="Times New Roman"/>
                <a:ea typeface="Times New Roman"/>
                <a:cs typeface="Times New Roman"/>
                <a:sym typeface="Times New Roman"/>
              </a:rPr>
              <a:t> Overcoming deployment challenges, such as hosting the Flask application on Render and ensuring scalability and performance.</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9945" y="561975"/>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60" y="9720659"/>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6749355" y="866775"/>
            <a:ext cx="4789289" cy="798196"/>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Times New Roman Bold"/>
                <a:ea typeface="Times New Roman Bold"/>
                <a:cs typeface="Times New Roman Bold"/>
                <a:sym typeface="Times New Roman Bold"/>
              </a:rPr>
              <a:t>Future Enhancements</a:t>
            </a:r>
          </a:p>
        </p:txBody>
      </p:sp>
      <p:sp>
        <p:nvSpPr>
          <p:cNvPr name="TextBox 7" id="7"/>
          <p:cNvSpPr txBox="true"/>
          <p:nvPr/>
        </p:nvSpPr>
        <p:spPr>
          <a:xfrm rot="0">
            <a:off x="1028700" y="1950721"/>
            <a:ext cx="16230600" cy="3135268"/>
          </a:xfrm>
          <a:prstGeom prst="rect">
            <a:avLst/>
          </a:prstGeom>
        </p:spPr>
        <p:txBody>
          <a:bodyPr anchor="t" rtlCol="false" tIns="0" lIns="0" bIns="0" rIns="0">
            <a:spAutoFit/>
          </a:bodyPr>
          <a:lstStyle/>
          <a:p>
            <a:pPr algn="just" marL="750397" indent="-375199" lvl="1">
              <a:lnSpc>
                <a:spcPts val="4865"/>
              </a:lnSpc>
              <a:buFont typeface="Arial"/>
              <a:buChar char="•"/>
            </a:pPr>
            <a:r>
              <a:rPr lang="en-US" sz="3475">
                <a:solidFill>
                  <a:srgbClr val="000000"/>
                </a:solidFill>
                <a:latin typeface="Times New Roman"/>
                <a:ea typeface="Times New Roman"/>
                <a:cs typeface="Times New Roman"/>
                <a:sym typeface="Times New Roman"/>
              </a:rPr>
              <a:t>Ad</a:t>
            </a:r>
            <a:r>
              <a:rPr lang="en-US" sz="3475">
                <a:solidFill>
                  <a:srgbClr val="000000"/>
                </a:solidFill>
                <a:latin typeface="Times New Roman"/>
                <a:ea typeface="Times New Roman"/>
                <a:cs typeface="Times New Roman"/>
                <a:sym typeface="Times New Roman"/>
              </a:rPr>
              <a:t>d user login system with watch history</a:t>
            </a:r>
          </a:p>
          <a:p>
            <a:pPr algn="just" marL="750397" indent="-375199" lvl="1">
              <a:lnSpc>
                <a:spcPts val="4865"/>
              </a:lnSpc>
              <a:buFont typeface="Arial"/>
              <a:buChar char="•"/>
            </a:pPr>
            <a:r>
              <a:rPr lang="en-US" sz="3475">
                <a:solidFill>
                  <a:srgbClr val="000000"/>
                </a:solidFill>
                <a:latin typeface="Times New Roman"/>
                <a:ea typeface="Times New Roman"/>
                <a:cs typeface="Times New Roman"/>
                <a:sym typeface="Times New Roman"/>
              </a:rPr>
              <a:t>Support user ratings and feedback loop</a:t>
            </a:r>
          </a:p>
          <a:p>
            <a:pPr algn="just" marL="750397" indent="-375199" lvl="1">
              <a:lnSpc>
                <a:spcPts val="4865"/>
              </a:lnSpc>
              <a:buFont typeface="Arial"/>
              <a:buChar char="•"/>
            </a:pPr>
            <a:r>
              <a:rPr lang="en-US" sz="3475">
                <a:solidFill>
                  <a:srgbClr val="000000"/>
                </a:solidFill>
                <a:latin typeface="Times New Roman"/>
                <a:ea typeface="Times New Roman"/>
                <a:cs typeface="Times New Roman"/>
                <a:sym typeface="Times New Roman"/>
              </a:rPr>
              <a:t>Integrate with transformer models like BERT for deeper NLP-based similarity</a:t>
            </a:r>
          </a:p>
          <a:p>
            <a:pPr algn="just" marL="750397" indent="-375199" lvl="1">
              <a:lnSpc>
                <a:spcPts val="4865"/>
              </a:lnSpc>
              <a:buFont typeface="Arial"/>
              <a:buChar char="•"/>
            </a:pPr>
            <a:r>
              <a:rPr lang="en-US" sz="3475">
                <a:solidFill>
                  <a:srgbClr val="000000"/>
                </a:solidFill>
                <a:latin typeface="Times New Roman"/>
                <a:ea typeface="Times New Roman"/>
                <a:cs typeface="Times New Roman"/>
                <a:sym typeface="Times New Roman"/>
              </a:rPr>
              <a:t>Add multi-language support and subtitle preview</a:t>
            </a:r>
          </a:p>
          <a:p>
            <a:pPr algn="just" marL="750397" indent="-375199" lvl="1">
              <a:lnSpc>
                <a:spcPts val="4865"/>
              </a:lnSpc>
              <a:spcBef>
                <a:spcPct val="0"/>
              </a:spcBef>
              <a:buFont typeface="Arial"/>
              <a:buChar char="•"/>
            </a:pPr>
            <a:r>
              <a:rPr lang="en-US" sz="3475">
                <a:solidFill>
                  <a:srgbClr val="000000"/>
                </a:solidFill>
                <a:latin typeface="Times New Roman"/>
                <a:ea typeface="Times New Roman"/>
                <a:cs typeface="Times New Roman"/>
                <a:sym typeface="Times New Roman"/>
              </a:rPr>
              <a:t>Create mobile app version</a:t>
            </a:r>
          </a:p>
        </p:txBody>
      </p:sp>
      <p:sp>
        <p:nvSpPr>
          <p:cNvPr name="TextBox 8" id="8"/>
          <p:cNvSpPr txBox="true"/>
          <p:nvPr/>
        </p:nvSpPr>
        <p:spPr>
          <a:xfrm rot="0">
            <a:off x="7763733" y="5321955"/>
            <a:ext cx="2444830" cy="798196"/>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Times New Roman Bold"/>
                <a:ea typeface="Times New Roman Bold"/>
                <a:cs typeface="Times New Roman Bold"/>
                <a:sym typeface="Times New Roman Bold"/>
              </a:rPr>
              <a:t>Conclusion</a:t>
            </a:r>
          </a:p>
        </p:txBody>
      </p:sp>
      <p:sp>
        <p:nvSpPr>
          <p:cNvPr name="TextBox 9" id="9"/>
          <p:cNvSpPr txBox="true"/>
          <p:nvPr/>
        </p:nvSpPr>
        <p:spPr>
          <a:xfrm rot="0">
            <a:off x="1028700" y="6394217"/>
            <a:ext cx="15914895" cy="2290446"/>
          </a:xfrm>
          <a:prstGeom prst="rect">
            <a:avLst/>
          </a:prstGeom>
        </p:spPr>
        <p:txBody>
          <a:bodyPr anchor="t" rtlCol="false" tIns="0" lIns="0" bIns="0" rIns="0">
            <a:spAutoFit/>
          </a:bodyPr>
          <a:lstStyle/>
          <a:p>
            <a:pPr algn="just" marL="690874" indent="-345437" lvl="1">
              <a:lnSpc>
                <a:spcPts val="4479"/>
              </a:lnSpc>
              <a:buFont typeface="Arial"/>
              <a:buChar char="•"/>
            </a:pPr>
            <a:r>
              <a:rPr lang="en-US" sz="3199">
                <a:solidFill>
                  <a:srgbClr val="000000"/>
                </a:solidFill>
                <a:latin typeface="Times New Roman"/>
                <a:ea typeface="Times New Roman"/>
                <a:cs typeface="Times New Roman"/>
                <a:sym typeface="Times New Roman"/>
              </a:rPr>
              <a:t>FlickP</a:t>
            </a:r>
            <a:r>
              <a:rPr lang="en-US" sz="3199">
                <a:solidFill>
                  <a:srgbClr val="000000"/>
                </a:solidFill>
                <a:latin typeface="Times New Roman"/>
                <a:ea typeface="Times New Roman"/>
                <a:cs typeface="Times New Roman"/>
                <a:sym typeface="Times New Roman"/>
              </a:rPr>
              <a:t>ick blends smart ML algorithms with a dynamic frontend to deliver accurate and visually appealing movie recommendations.</a:t>
            </a:r>
          </a:p>
          <a:p>
            <a:pPr algn="just" marL="690874" indent="-345437" lvl="1">
              <a:lnSpc>
                <a:spcPts val="4479"/>
              </a:lnSpc>
              <a:buFont typeface="Arial"/>
              <a:buChar char="•"/>
            </a:pPr>
            <a:r>
              <a:rPr lang="en-US" sz="3199">
                <a:solidFill>
                  <a:srgbClr val="000000"/>
                </a:solidFill>
                <a:latin typeface="Times New Roman"/>
                <a:ea typeface="Times New Roman"/>
                <a:cs typeface="Times New Roman"/>
                <a:sym typeface="Times New Roman"/>
              </a:rPr>
              <a:t>Its hybrid engine ensures personalization, while future upgrades aim to make it smarter and more inclusive.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0" y="552450"/>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20" y="9675242"/>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7425830" y="809625"/>
            <a:ext cx="2406372" cy="798196"/>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Times New Roman Bold"/>
                <a:ea typeface="Times New Roman Bold"/>
                <a:cs typeface="Times New Roman Bold"/>
                <a:sym typeface="Times New Roman Bold"/>
              </a:rPr>
              <a:t>References</a:t>
            </a:r>
          </a:p>
        </p:txBody>
      </p:sp>
      <p:sp>
        <p:nvSpPr>
          <p:cNvPr name="TextBox 7" id="7"/>
          <p:cNvSpPr txBox="true"/>
          <p:nvPr/>
        </p:nvSpPr>
        <p:spPr>
          <a:xfrm rot="0">
            <a:off x="1028680" y="1643572"/>
            <a:ext cx="16230620" cy="8472170"/>
          </a:xfrm>
          <a:prstGeom prst="rect">
            <a:avLst/>
          </a:prstGeom>
        </p:spPr>
        <p:txBody>
          <a:bodyPr anchor="t" rtlCol="false" tIns="0" lIns="0" bIns="0" rIns="0">
            <a:spAutoFit/>
          </a:bodyPr>
          <a:lstStyle/>
          <a:p>
            <a:pPr algn="l" marL="690881" indent="-345440" lvl="1">
              <a:lnSpc>
                <a:spcPts val="4480"/>
              </a:lnSpc>
              <a:buAutoNum type="arabicPeriod" startAt="1"/>
            </a:pPr>
            <a:r>
              <a:rPr lang="en-US" sz="3200">
                <a:solidFill>
                  <a:srgbClr val="000000"/>
                </a:solidFill>
                <a:latin typeface="Times New Roman"/>
                <a:ea typeface="Times New Roman"/>
                <a:cs typeface="Times New Roman"/>
                <a:sym typeface="Times New Roman"/>
              </a:rPr>
              <a:t>Koren, Y., Bell, R., &amp; Volinsky, C. (2009). Matrix Factorization Techniques for Recommender Systems. IEEE Computer, 42(8), 30–37.</a:t>
            </a:r>
          </a:p>
          <a:p>
            <a:pPr algn="l" marL="690881" indent="-345440" lvl="1">
              <a:lnSpc>
                <a:spcPts val="4480"/>
              </a:lnSpc>
              <a:buAutoNum type="arabicPeriod" startAt="1"/>
            </a:pPr>
            <a:r>
              <a:rPr lang="en-US" sz="3200">
                <a:solidFill>
                  <a:srgbClr val="000000"/>
                </a:solidFill>
                <a:latin typeface="Times New Roman"/>
                <a:ea typeface="Times New Roman"/>
                <a:cs typeface="Times New Roman"/>
                <a:sym typeface="Times New Roman"/>
              </a:rPr>
              <a:t>Lops, P., de Gemmis, M., &amp; Semeraro, G. (2011). Content-based Recommender Systems: State of the Art and Trends. In Recommender Systems Handbook (pp. 73–105). Springer.</a:t>
            </a:r>
          </a:p>
          <a:p>
            <a:pPr algn="l" marL="690881" indent="-345440" lvl="1">
              <a:lnSpc>
                <a:spcPts val="4480"/>
              </a:lnSpc>
              <a:buAutoNum type="arabicPeriod" startAt="1"/>
            </a:pPr>
            <a:r>
              <a:rPr lang="en-US" sz="3200">
                <a:solidFill>
                  <a:srgbClr val="000000"/>
                </a:solidFill>
                <a:latin typeface="Times New Roman"/>
                <a:ea typeface="Times New Roman"/>
                <a:cs typeface="Times New Roman"/>
                <a:sym typeface="Times New Roman"/>
              </a:rPr>
              <a:t>Burke, R. (2002). Hybrid Recommender Systems: Survey and Experiments. User Modeling and User-Adapted Interaction, 12, 331–370.</a:t>
            </a:r>
          </a:p>
          <a:p>
            <a:pPr algn="l" marL="690881" indent="-345440" lvl="1">
              <a:lnSpc>
                <a:spcPts val="4480"/>
              </a:lnSpc>
              <a:buAutoNum type="arabicPeriod" startAt="1"/>
            </a:pPr>
            <a:r>
              <a:rPr lang="en-US" sz="3200">
                <a:solidFill>
                  <a:srgbClr val="000000"/>
                </a:solidFill>
                <a:latin typeface="Times New Roman"/>
                <a:ea typeface="Times New Roman"/>
                <a:cs typeface="Times New Roman"/>
                <a:sym typeface="Times New Roman"/>
              </a:rPr>
              <a:t>Surprise Library Documentation. (2024). An Easy-to-Use Python Library for Collaborative Filtering. Retrieved from </a:t>
            </a:r>
            <a:r>
              <a:rPr lang="en-US" sz="3200" u="sng">
                <a:solidFill>
                  <a:srgbClr val="000000"/>
                </a:solidFill>
                <a:latin typeface="Times New Roman"/>
                <a:ea typeface="Times New Roman"/>
                <a:cs typeface="Times New Roman"/>
                <a:sym typeface="Times New Roman"/>
                <a:hlinkClick r:id="rId2" tooltip="https://surpriselib.com"/>
              </a:rPr>
              <a:t>https://surpriselib.com</a:t>
            </a:r>
          </a:p>
          <a:p>
            <a:pPr algn="l" marL="690881" indent="-345440" lvl="1">
              <a:lnSpc>
                <a:spcPts val="4480"/>
              </a:lnSpc>
              <a:buAutoNum type="arabicPeriod" startAt="1"/>
            </a:pPr>
            <a:r>
              <a:rPr lang="en-US" sz="3200">
                <a:solidFill>
                  <a:srgbClr val="000000"/>
                </a:solidFill>
                <a:latin typeface="Times New Roman"/>
                <a:ea typeface="Times New Roman"/>
                <a:cs typeface="Times New Roman"/>
                <a:sym typeface="Times New Roman"/>
              </a:rPr>
              <a:t>TMDB API Documentation. (2024). The Movie Database (TMDb) API. Retrieved from </a:t>
            </a:r>
            <a:r>
              <a:rPr lang="en-US" sz="3200" u="sng">
                <a:solidFill>
                  <a:srgbClr val="000000"/>
                </a:solidFill>
                <a:latin typeface="Times New Roman"/>
                <a:ea typeface="Times New Roman"/>
                <a:cs typeface="Times New Roman"/>
                <a:sym typeface="Times New Roman"/>
                <a:hlinkClick r:id="rId3" tooltip="https://developers.themoviedb.org"/>
              </a:rPr>
              <a:t>https://developers.themoviedb.org</a:t>
            </a:r>
          </a:p>
          <a:p>
            <a:pPr algn="l" marL="690881" indent="-345440" lvl="1">
              <a:lnSpc>
                <a:spcPts val="4480"/>
              </a:lnSpc>
              <a:buAutoNum type="arabicPeriod" startAt="1"/>
            </a:pPr>
            <a:r>
              <a:rPr lang="en-US" sz="3200">
                <a:solidFill>
                  <a:srgbClr val="000000"/>
                </a:solidFill>
                <a:latin typeface="Times New Roman"/>
                <a:ea typeface="Times New Roman"/>
                <a:cs typeface="Times New Roman"/>
                <a:sym typeface="Times New Roman"/>
              </a:rPr>
              <a:t>Flask Documentation. (2024). Flask: Web Development with Python. Retrieved from </a:t>
            </a:r>
            <a:r>
              <a:rPr lang="en-US" sz="3200" u="sng">
                <a:solidFill>
                  <a:srgbClr val="000000"/>
                </a:solidFill>
                <a:latin typeface="Times New Roman"/>
                <a:ea typeface="Times New Roman"/>
                <a:cs typeface="Times New Roman"/>
                <a:sym typeface="Times New Roman"/>
                <a:hlinkClick r:id="rId4" tooltip="https://flask.palletsprojects.com"/>
              </a:rPr>
              <a:t>https://flask.palletsprojects.com</a:t>
            </a:r>
          </a:p>
          <a:p>
            <a:pPr algn="l" marL="690881" indent="-345440" lvl="1">
              <a:lnSpc>
                <a:spcPts val="4480"/>
              </a:lnSpc>
              <a:buAutoNum type="arabicPeriod" startAt="1"/>
            </a:pPr>
            <a:r>
              <a:rPr lang="en-US" sz="3200">
                <a:solidFill>
                  <a:srgbClr val="000000"/>
                </a:solidFill>
                <a:latin typeface="Times New Roman"/>
                <a:ea typeface="Times New Roman"/>
                <a:cs typeface="Times New Roman"/>
                <a:sym typeface="Times New Roman"/>
              </a:rPr>
              <a:t>Scikit-learn Developers. (2024). Machine Learning in Python - Scikit-learn Documentation. Retrieved from </a:t>
            </a:r>
            <a:r>
              <a:rPr lang="en-US" sz="3200" u="sng">
                <a:solidFill>
                  <a:srgbClr val="000000"/>
                </a:solidFill>
                <a:latin typeface="Times New Roman"/>
                <a:ea typeface="Times New Roman"/>
                <a:cs typeface="Times New Roman"/>
                <a:sym typeface="Times New Roman"/>
                <a:hlinkClick r:id="rId5" tooltip="https://scikit-learn.org"/>
              </a:rPr>
              <a:t>https://scikit-learn.org</a:t>
            </a:r>
          </a:p>
          <a:p>
            <a:pPr algn="l">
              <a:lnSpc>
                <a:spcPts val="448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40" y="593614"/>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60" y="9607115"/>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6508165" y="4116126"/>
            <a:ext cx="5284252" cy="1568757"/>
          </a:xfrm>
          <a:prstGeom prst="rect">
            <a:avLst/>
          </a:prstGeom>
        </p:spPr>
        <p:txBody>
          <a:bodyPr anchor="t" rtlCol="false" tIns="0" lIns="0" bIns="0" rIns="0">
            <a:spAutoFit/>
          </a:bodyPr>
          <a:lstStyle/>
          <a:p>
            <a:pPr algn="ctr">
              <a:lnSpc>
                <a:spcPts val="11518"/>
              </a:lnSpc>
              <a:spcBef>
                <a:spcPct val="0"/>
              </a:spcBef>
            </a:pPr>
            <a:r>
              <a:rPr lang="en-US" b="true" sz="8227">
                <a:solidFill>
                  <a:srgbClr val="000000"/>
                </a:solidFill>
                <a:latin typeface="Times New Roman Bold"/>
                <a:ea typeface="Times New Roman Bold"/>
                <a:cs typeface="Times New Roman Bold"/>
                <a:sym typeface="Times New Roman 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60" y="593614"/>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40" y="9629824"/>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6479169" y="895452"/>
            <a:ext cx="5869067" cy="798195"/>
          </a:xfrm>
          <a:prstGeom prst="rect">
            <a:avLst/>
          </a:prstGeom>
        </p:spPr>
        <p:txBody>
          <a:bodyPr anchor="t" rtlCol="false" tIns="0" lIns="0" bIns="0" rIns="0">
            <a:spAutoFit/>
          </a:bodyPr>
          <a:lstStyle/>
          <a:p>
            <a:pPr algn="just">
              <a:lnSpc>
                <a:spcPts val="5880"/>
              </a:lnSpc>
              <a:spcBef>
                <a:spcPct val="0"/>
              </a:spcBef>
            </a:pPr>
            <a:r>
              <a:rPr lang="en-US" b="true" sz="4200" u="sng">
                <a:solidFill>
                  <a:srgbClr val="000000"/>
                </a:solidFill>
                <a:latin typeface="Times New Roman Bold"/>
                <a:ea typeface="Times New Roman Bold"/>
                <a:cs typeface="Times New Roman Bold"/>
                <a:sym typeface="Times New Roman Bold"/>
              </a:rPr>
              <a:t>TABLE OF CONTENTS</a:t>
            </a:r>
          </a:p>
        </p:txBody>
      </p:sp>
      <p:sp>
        <p:nvSpPr>
          <p:cNvPr name="TextBox 7" id="7"/>
          <p:cNvSpPr txBox="true"/>
          <p:nvPr/>
        </p:nvSpPr>
        <p:spPr>
          <a:xfrm rot="0">
            <a:off x="2536847" y="1885949"/>
            <a:ext cx="10851758" cy="7372351"/>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I</a:t>
            </a:r>
            <a:r>
              <a:rPr lang="en-US" sz="2999">
                <a:solidFill>
                  <a:srgbClr val="000000"/>
                </a:solidFill>
                <a:latin typeface="Times New Roman"/>
                <a:ea typeface="Times New Roman"/>
                <a:cs typeface="Times New Roman"/>
                <a:sym typeface="Times New Roman"/>
              </a:rPr>
              <a:t>ntroduction</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System Architecture</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System Workflow</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Recommendation Technique (Content Based)</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Recommendation Technique (Collaborative)</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Hybrid Approach Implementation</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Flask Integration</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Frontend</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Deployment</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Project Demo</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Challenges </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Future Enhancements</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Conclusion</a:t>
            </a:r>
          </a:p>
          <a:p>
            <a:pPr algn="l" marL="647695" indent="-323848" lvl="1">
              <a:lnSpc>
                <a:spcPts val="4199"/>
              </a:lnSpc>
              <a:buFont typeface="Arial"/>
              <a:buChar char="•"/>
            </a:pPr>
            <a:r>
              <a:rPr lang="en-US" sz="2999">
                <a:solidFill>
                  <a:srgbClr val="000000"/>
                </a:solidFill>
                <a:latin typeface="Times New Roman"/>
                <a:ea typeface="Times New Roman"/>
                <a:cs typeface="Times New Roman"/>
                <a:sym typeface="Times New Roman"/>
              </a:rPr>
              <a:t>References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9945" y="593614"/>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19964" y="9629824"/>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2814643" y="5815337"/>
            <a:ext cx="12888043" cy="3785863"/>
          </a:xfrm>
          <a:custGeom>
            <a:avLst/>
            <a:gdLst/>
            <a:ahLst/>
            <a:cxnLst/>
            <a:rect r="r" b="b" t="t" l="l"/>
            <a:pathLst>
              <a:path h="3785863" w="12888043">
                <a:moveTo>
                  <a:pt x="0" y="0"/>
                </a:moveTo>
                <a:lnTo>
                  <a:pt x="12888044" y="0"/>
                </a:lnTo>
                <a:lnTo>
                  <a:pt x="12888044" y="3785863"/>
                </a:lnTo>
                <a:lnTo>
                  <a:pt x="0" y="3785863"/>
                </a:lnTo>
                <a:lnTo>
                  <a:pt x="0" y="0"/>
                </a:lnTo>
                <a:close/>
              </a:path>
            </a:pathLst>
          </a:custGeom>
          <a:blipFill>
            <a:blip r:embed="rId2"/>
            <a:stretch>
              <a:fillRect l="0" t="0" r="0" b="0"/>
            </a:stretch>
          </a:blipFill>
        </p:spPr>
      </p:sp>
      <p:sp>
        <p:nvSpPr>
          <p:cNvPr name="TextBox 7" id="7"/>
          <p:cNvSpPr txBox="true"/>
          <p:nvPr/>
        </p:nvSpPr>
        <p:spPr>
          <a:xfrm rot="0">
            <a:off x="1258030" y="1795780"/>
            <a:ext cx="16001270" cy="4471670"/>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PT Sans"/>
                <a:ea typeface="PT Sans"/>
                <a:cs typeface="PT Sans"/>
                <a:sym typeface="PT Sans"/>
              </a:rPr>
              <a:t>Th</a:t>
            </a:r>
            <a:r>
              <a:rPr lang="en-US" sz="3199">
                <a:solidFill>
                  <a:srgbClr val="000000"/>
                </a:solidFill>
                <a:latin typeface="PT Sans"/>
                <a:ea typeface="PT Sans"/>
                <a:cs typeface="PT Sans"/>
                <a:sym typeface="PT Sans"/>
              </a:rPr>
              <a:t>e FlickPick movie r</a:t>
            </a:r>
            <a:r>
              <a:rPr lang="en-US" sz="3199">
                <a:solidFill>
                  <a:srgbClr val="000000"/>
                </a:solidFill>
                <a:latin typeface="PT Sans"/>
                <a:ea typeface="PT Sans"/>
                <a:cs typeface="PT Sans"/>
                <a:sym typeface="PT Sans"/>
              </a:rPr>
              <a:t>ecommendation system is designed to deliver personalized movie suggestions by combining content-based filtering and collaborative filtering techniques.It uses the Singular Value Decomposition (SVD) (Koren et al., 2009) [1], (Burke, 2002) [3] algorithm for collaborative filtering and cosine similarity for content-based filtering.The hybrid model enhances accuracy and personalization.The project is deployed using Flask on the backend and hosted via Render, with the frontend styled using React and Tailwind CSS and deployed on Netlify.</a:t>
            </a:r>
          </a:p>
          <a:p>
            <a:pPr algn="just">
              <a:lnSpc>
                <a:spcPts val="4479"/>
              </a:lnSpc>
              <a:spcBef>
                <a:spcPct val="0"/>
              </a:spcBef>
            </a:pPr>
          </a:p>
        </p:txBody>
      </p:sp>
      <p:sp>
        <p:nvSpPr>
          <p:cNvPr name="TextBox 8" id="8"/>
          <p:cNvSpPr txBox="true"/>
          <p:nvPr/>
        </p:nvSpPr>
        <p:spPr>
          <a:xfrm rot="0">
            <a:off x="7725253" y="866775"/>
            <a:ext cx="2877383" cy="798196"/>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Times New Roman Bold"/>
                <a:ea typeface="Times New Roman Bold"/>
                <a:cs typeface="Times New Roman Bold"/>
                <a:sym typeface="Times New Roman Bold"/>
              </a:rPr>
              <a:t>Introduction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AutoShape 2" id="2"/>
          <p:cNvSpPr/>
          <p:nvPr/>
        </p:nvSpPr>
        <p:spPr>
          <a:xfrm>
            <a:off x="19945" y="703463"/>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19964" y="9706858"/>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6908246" y="970163"/>
            <a:ext cx="4511397" cy="1541146"/>
          </a:xfrm>
          <a:prstGeom prst="rect">
            <a:avLst/>
          </a:prstGeom>
        </p:spPr>
        <p:txBody>
          <a:bodyPr anchor="t" rtlCol="false" tIns="0" lIns="0" bIns="0" rIns="0">
            <a:spAutoFit/>
          </a:bodyPr>
          <a:lstStyle/>
          <a:p>
            <a:pPr algn="ctr">
              <a:lnSpc>
                <a:spcPts val="5879"/>
              </a:lnSpc>
            </a:pPr>
            <a:r>
              <a:rPr lang="en-US" b="true" sz="4199" u="sng">
                <a:solidFill>
                  <a:srgbClr val="000000"/>
                </a:solidFill>
                <a:latin typeface="Times New Roman Bold"/>
                <a:ea typeface="Times New Roman Bold"/>
                <a:cs typeface="Times New Roman Bold"/>
                <a:sym typeface="Times New Roman Bold"/>
              </a:rPr>
              <a:t>System Architecture</a:t>
            </a:r>
          </a:p>
          <a:p>
            <a:pPr algn="ctr">
              <a:lnSpc>
                <a:spcPts val="5879"/>
              </a:lnSpc>
              <a:spcBef>
                <a:spcPct val="0"/>
              </a:spcBef>
            </a:pPr>
          </a:p>
        </p:txBody>
      </p:sp>
      <p:sp>
        <p:nvSpPr>
          <p:cNvPr name="TextBox 7" id="7"/>
          <p:cNvSpPr txBox="true"/>
          <p:nvPr/>
        </p:nvSpPr>
        <p:spPr>
          <a:xfrm rot="0">
            <a:off x="1861094" y="1697874"/>
            <a:ext cx="14565813" cy="8472043"/>
          </a:xfrm>
          <a:prstGeom prst="rect">
            <a:avLst/>
          </a:prstGeom>
        </p:spPr>
        <p:txBody>
          <a:bodyPr anchor="t" rtlCol="false" tIns="0" lIns="0" bIns="0" rIns="0">
            <a:spAutoFit/>
          </a:bodyPr>
          <a:lstStyle/>
          <a:p>
            <a:pPr algn="just">
              <a:lnSpc>
                <a:spcPts val="4486"/>
              </a:lnSpc>
            </a:pPr>
            <a:r>
              <a:rPr lang="en-US" b="true" sz="3204" u="sng">
                <a:solidFill>
                  <a:srgbClr val="000000"/>
                </a:solidFill>
                <a:latin typeface="Times New Roman Bold"/>
                <a:ea typeface="Times New Roman Bold"/>
                <a:cs typeface="Times New Roman Bold"/>
                <a:sym typeface="Times New Roman Bold"/>
              </a:rPr>
              <a:t>Frontend:</a:t>
            </a:r>
          </a:p>
          <a:p>
            <a:pPr algn="just" marL="691956" indent="-345978" lvl="1">
              <a:lnSpc>
                <a:spcPts val="4486"/>
              </a:lnSpc>
              <a:buFont typeface="Arial"/>
              <a:buChar char="•"/>
            </a:pPr>
            <a:r>
              <a:rPr lang="en-US" sz="3204">
                <a:solidFill>
                  <a:srgbClr val="000000"/>
                </a:solidFill>
                <a:latin typeface="Times New Roman"/>
                <a:ea typeface="Times New Roman"/>
                <a:cs typeface="Times New Roman"/>
                <a:sym typeface="Times New Roman"/>
              </a:rPr>
              <a:t>Deve</a:t>
            </a:r>
            <a:r>
              <a:rPr lang="en-US" sz="3204">
                <a:solidFill>
                  <a:srgbClr val="000000"/>
                </a:solidFill>
                <a:latin typeface="Times New Roman"/>
                <a:ea typeface="Times New Roman"/>
                <a:cs typeface="Times New Roman"/>
                <a:sym typeface="Times New Roman"/>
              </a:rPr>
              <a:t>loped using React.js and Tailwind CSS</a:t>
            </a:r>
          </a:p>
          <a:p>
            <a:pPr algn="just" marL="691956" indent="-345978" lvl="1">
              <a:lnSpc>
                <a:spcPts val="4486"/>
              </a:lnSpc>
              <a:buFont typeface="Arial"/>
              <a:buChar char="•"/>
            </a:pPr>
            <a:r>
              <a:rPr lang="en-US" sz="3204">
                <a:solidFill>
                  <a:srgbClr val="000000"/>
                </a:solidFill>
                <a:latin typeface="Times New Roman"/>
                <a:ea typeface="Times New Roman"/>
                <a:cs typeface="Times New Roman"/>
                <a:sym typeface="Times New Roman"/>
              </a:rPr>
              <a:t>Contains stylish components like animated backgrounds and hoverable movie cards</a:t>
            </a:r>
          </a:p>
          <a:p>
            <a:pPr algn="just" marL="691956" indent="-345978" lvl="1">
              <a:lnSpc>
                <a:spcPts val="4486"/>
              </a:lnSpc>
              <a:buFont typeface="Arial"/>
              <a:buChar char="•"/>
            </a:pPr>
            <a:r>
              <a:rPr lang="en-US" sz="3204">
                <a:solidFill>
                  <a:srgbClr val="000000"/>
                </a:solidFill>
                <a:latin typeface="Times New Roman"/>
                <a:ea typeface="Times New Roman"/>
                <a:cs typeface="Times New Roman"/>
                <a:sym typeface="Times New Roman"/>
              </a:rPr>
              <a:t>Enables user interaction and displays re</a:t>
            </a:r>
            <a:r>
              <a:rPr lang="en-US" sz="3204">
                <a:solidFill>
                  <a:srgbClr val="000000"/>
                </a:solidFill>
                <a:latin typeface="Times New Roman"/>
                <a:ea typeface="Times New Roman"/>
                <a:cs typeface="Times New Roman"/>
                <a:sym typeface="Times New Roman"/>
              </a:rPr>
              <a:t>al-time recommend</a:t>
            </a:r>
            <a:r>
              <a:rPr lang="en-US" sz="3204">
                <a:solidFill>
                  <a:srgbClr val="000000"/>
                </a:solidFill>
                <a:latin typeface="Times New Roman"/>
                <a:ea typeface="Times New Roman"/>
                <a:cs typeface="Times New Roman"/>
                <a:sym typeface="Times New Roman"/>
              </a:rPr>
              <a:t>ations</a:t>
            </a:r>
          </a:p>
          <a:p>
            <a:pPr algn="just">
              <a:lnSpc>
                <a:spcPts val="4486"/>
              </a:lnSpc>
            </a:pPr>
            <a:r>
              <a:rPr lang="en-US" b="true" sz="3204" u="sng">
                <a:solidFill>
                  <a:srgbClr val="000000"/>
                </a:solidFill>
                <a:latin typeface="Times New Roman Bold"/>
                <a:ea typeface="Times New Roman Bold"/>
                <a:cs typeface="Times New Roman Bold"/>
                <a:sym typeface="Times New Roman Bold"/>
              </a:rPr>
              <a:t>Backend:</a:t>
            </a:r>
          </a:p>
          <a:p>
            <a:pPr algn="just" marL="691956" indent="-345978" lvl="1">
              <a:lnSpc>
                <a:spcPts val="4486"/>
              </a:lnSpc>
              <a:buFont typeface="Arial"/>
              <a:buChar char="•"/>
            </a:pPr>
            <a:r>
              <a:rPr lang="en-US" sz="3204">
                <a:solidFill>
                  <a:srgbClr val="000000"/>
                </a:solidFill>
                <a:latin typeface="Times New Roman"/>
                <a:ea typeface="Times New Roman"/>
                <a:cs typeface="Times New Roman"/>
                <a:sym typeface="Times New Roman"/>
              </a:rPr>
              <a:t>Built using Flask</a:t>
            </a:r>
          </a:p>
          <a:p>
            <a:pPr algn="just" marL="691956" indent="-345978" lvl="1">
              <a:lnSpc>
                <a:spcPts val="4486"/>
              </a:lnSpc>
              <a:buFont typeface="Arial"/>
              <a:buChar char="•"/>
            </a:pPr>
            <a:r>
              <a:rPr lang="en-US" sz="3204">
                <a:solidFill>
                  <a:srgbClr val="000000"/>
                </a:solidFill>
                <a:latin typeface="Times New Roman"/>
                <a:ea typeface="Times New Roman"/>
                <a:cs typeface="Times New Roman"/>
                <a:sym typeface="Times New Roman"/>
              </a:rPr>
              <a:t>Hosts machine learning models for recommendation</a:t>
            </a:r>
          </a:p>
          <a:p>
            <a:pPr algn="just" marL="691956" indent="-345978" lvl="1">
              <a:lnSpc>
                <a:spcPts val="4486"/>
              </a:lnSpc>
              <a:buFont typeface="Arial"/>
              <a:buChar char="•"/>
            </a:pPr>
            <a:r>
              <a:rPr lang="en-US" sz="3204">
                <a:solidFill>
                  <a:srgbClr val="000000"/>
                </a:solidFill>
                <a:latin typeface="Times New Roman"/>
                <a:ea typeface="Times New Roman"/>
                <a:cs typeface="Times New Roman"/>
                <a:sym typeface="Times New Roman"/>
              </a:rPr>
              <a:t>Connects with TMDB API (TMDB API Documentation, 2024) [5]</a:t>
            </a:r>
          </a:p>
          <a:p>
            <a:pPr algn="just">
              <a:lnSpc>
                <a:spcPts val="4486"/>
              </a:lnSpc>
            </a:pPr>
            <a:r>
              <a:rPr lang="en-US" sz="3204">
                <a:solidFill>
                  <a:srgbClr val="000000"/>
                </a:solidFill>
                <a:latin typeface="Times New Roman"/>
                <a:ea typeface="Times New Roman"/>
                <a:cs typeface="Times New Roman"/>
                <a:sym typeface="Times New Roman"/>
              </a:rPr>
              <a:t>       for dynamic movie data</a:t>
            </a:r>
          </a:p>
          <a:p>
            <a:pPr algn="just">
              <a:lnSpc>
                <a:spcPts val="4486"/>
              </a:lnSpc>
            </a:pPr>
            <a:r>
              <a:rPr lang="en-US" b="true" sz="3204" u="sng">
                <a:solidFill>
                  <a:srgbClr val="000000"/>
                </a:solidFill>
                <a:latin typeface="Times New Roman Bold"/>
                <a:ea typeface="Times New Roman Bold"/>
                <a:cs typeface="Times New Roman Bold"/>
                <a:sym typeface="Times New Roman Bold"/>
              </a:rPr>
              <a:t>Preprocessing:</a:t>
            </a:r>
          </a:p>
          <a:p>
            <a:pPr algn="just" marL="691956" indent="-345978" lvl="1">
              <a:lnSpc>
                <a:spcPts val="4486"/>
              </a:lnSpc>
              <a:buFont typeface="Arial"/>
              <a:buChar char="•"/>
            </a:pPr>
            <a:r>
              <a:rPr lang="en-US" sz="3204">
                <a:solidFill>
                  <a:srgbClr val="000000"/>
                </a:solidFill>
                <a:latin typeface="Times New Roman"/>
                <a:ea typeface="Times New Roman"/>
                <a:cs typeface="Times New Roman"/>
                <a:sym typeface="Times New Roman"/>
              </a:rPr>
              <a:t>Pr</a:t>
            </a:r>
            <a:r>
              <a:rPr lang="en-US" sz="3204">
                <a:solidFill>
                  <a:srgbClr val="000000"/>
                </a:solidFill>
                <a:latin typeface="Times New Roman"/>
                <a:ea typeface="Times New Roman"/>
                <a:cs typeface="Times New Roman"/>
                <a:sym typeface="Times New Roman"/>
              </a:rPr>
              <a:t>ocesses movie metadata and ratings</a:t>
            </a:r>
          </a:p>
          <a:p>
            <a:pPr algn="just" marL="691956" indent="-345978" lvl="1">
              <a:lnSpc>
                <a:spcPts val="4486"/>
              </a:lnSpc>
              <a:buFont typeface="Arial"/>
              <a:buChar char="•"/>
            </a:pPr>
            <a:r>
              <a:rPr lang="en-US" sz="3204">
                <a:solidFill>
                  <a:srgbClr val="000000"/>
                </a:solidFill>
                <a:latin typeface="Times New Roman"/>
                <a:ea typeface="Times New Roman"/>
                <a:cs typeface="Times New Roman"/>
                <a:sym typeface="Times New Roman"/>
              </a:rPr>
              <a:t>Generates TF-IDF vectors for content similarity</a:t>
            </a:r>
          </a:p>
          <a:p>
            <a:pPr algn="just" marL="691956" indent="-345978" lvl="1">
              <a:lnSpc>
                <a:spcPts val="4486"/>
              </a:lnSpc>
              <a:buFont typeface="Arial"/>
              <a:buChar char="•"/>
            </a:pPr>
            <a:r>
              <a:rPr lang="en-US" sz="3204">
                <a:solidFill>
                  <a:srgbClr val="000000"/>
                </a:solidFill>
                <a:latin typeface="Times New Roman"/>
                <a:ea typeface="Times New Roman"/>
                <a:cs typeface="Times New Roman"/>
                <a:sym typeface="Times New Roman"/>
              </a:rPr>
              <a:t>Creates user-item rating matrices for collaborative filtering</a:t>
            </a:r>
          </a:p>
          <a:p>
            <a:pPr algn="just">
              <a:lnSpc>
                <a:spcPts val="448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9" y="578122"/>
            <a:ext cx="18288010" cy="0"/>
          </a:xfrm>
          <a:prstGeom prst="line">
            <a:avLst/>
          </a:prstGeom>
          <a:ln cap="flat" w="38100">
            <a:solidFill>
              <a:srgbClr val="000000"/>
            </a:solidFill>
            <a:prstDash val="solid"/>
            <a:headEnd type="none" len="sm" w="sm"/>
            <a:tailEnd type="none" len="sm" w="sm"/>
          </a:ln>
        </p:spPr>
      </p:sp>
      <p:sp>
        <p:nvSpPr>
          <p:cNvPr name="AutoShape 3" id="3"/>
          <p:cNvSpPr/>
          <p:nvPr/>
        </p:nvSpPr>
        <p:spPr>
          <a:xfrm>
            <a:off x="9525" y="9675242"/>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1934543" y="2096882"/>
            <a:ext cx="4923252" cy="6958828"/>
          </a:xfrm>
          <a:custGeom>
            <a:avLst/>
            <a:gdLst/>
            <a:ahLst/>
            <a:cxnLst/>
            <a:rect r="r" b="b" t="t" l="l"/>
            <a:pathLst>
              <a:path h="6958828" w="4923252">
                <a:moveTo>
                  <a:pt x="0" y="0"/>
                </a:moveTo>
                <a:lnTo>
                  <a:pt x="4923253" y="0"/>
                </a:lnTo>
                <a:lnTo>
                  <a:pt x="4923253" y="6958828"/>
                </a:lnTo>
                <a:lnTo>
                  <a:pt x="0" y="6958828"/>
                </a:lnTo>
                <a:lnTo>
                  <a:pt x="0" y="0"/>
                </a:lnTo>
                <a:close/>
              </a:path>
            </a:pathLst>
          </a:custGeom>
          <a:blipFill>
            <a:blip r:embed="rId2"/>
            <a:stretch>
              <a:fillRect l="-1171" t="-6363" r="-733" b="-1848"/>
            </a:stretch>
          </a:blipFill>
        </p:spPr>
      </p:sp>
      <p:sp>
        <p:nvSpPr>
          <p:cNvPr name="TextBox 7" id="7"/>
          <p:cNvSpPr txBox="true"/>
          <p:nvPr/>
        </p:nvSpPr>
        <p:spPr>
          <a:xfrm rot="0">
            <a:off x="7206436" y="793886"/>
            <a:ext cx="3894177" cy="1505586"/>
          </a:xfrm>
          <a:prstGeom prst="rect">
            <a:avLst/>
          </a:prstGeom>
        </p:spPr>
        <p:txBody>
          <a:bodyPr anchor="t" rtlCol="false" tIns="0" lIns="0" bIns="0" rIns="0">
            <a:spAutoFit/>
          </a:bodyPr>
          <a:lstStyle/>
          <a:p>
            <a:pPr algn="ctr">
              <a:lnSpc>
                <a:spcPts val="5739"/>
              </a:lnSpc>
            </a:pPr>
            <a:r>
              <a:rPr lang="en-US" b="true" sz="4099" u="sng">
                <a:solidFill>
                  <a:srgbClr val="000000"/>
                </a:solidFill>
                <a:latin typeface="Times New Roman Bold"/>
                <a:ea typeface="Times New Roman Bold"/>
                <a:cs typeface="Times New Roman Bold"/>
                <a:sym typeface="Times New Roman Bold"/>
              </a:rPr>
              <a:t>System Workflow</a:t>
            </a:r>
          </a:p>
          <a:p>
            <a:pPr algn="ctr">
              <a:lnSpc>
                <a:spcPts val="5739"/>
              </a:lnSpc>
              <a:spcBef>
                <a:spcPct val="0"/>
              </a:spcBef>
            </a:pPr>
          </a:p>
        </p:txBody>
      </p:sp>
      <p:sp>
        <p:nvSpPr>
          <p:cNvPr name="TextBox 8" id="8"/>
          <p:cNvSpPr txBox="true"/>
          <p:nvPr/>
        </p:nvSpPr>
        <p:spPr>
          <a:xfrm rot="0">
            <a:off x="1089031" y="1944482"/>
            <a:ext cx="10142480" cy="7231381"/>
          </a:xfrm>
          <a:prstGeom prst="rect">
            <a:avLst/>
          </a:prstGeom>
        </p:spPr>
        <p:txBody>
          <a:bodyPr anchor="t" rtlCol="false" tIns="0" lIns="0" bIns="0" rIns="0">
            <a:spAutoFit/>
          </a:bodyPr>
          <a:lstStyle/>
          <a:p>
            <a:pPr algn="just">
              <a:lnSpc>
                <a:spcPts val="4799"/>
              </a:lnSpc>
            </a:pPr>
            <a:r>
              <a:rPr lang="en-US" sz="3199" u="sng">
                <a:solidFill>
                  <a:srgbClr val="000000"/>
                </a:solidFill>
                <a:latin typeface="Times New Roman"/>
                <a:ea typeface="Times New Roman"/>
                <a:cs typeface="Times New Roman"/>
                <a:sym typeface="Times New Roman"/>
              </a:rPr>
              <a:t>Input Stage:</a:t>
            </a:r>
          </a:p>
          <a:p>
            <a:pPr algn="just" marL="690874" indent="-345437" lvl="1">
              <a:lnSpc>
                <a:spcPts val="4799"/>
              </a:lnSpc>
              <a:buFont typeface="Arial"/>
              <a:buChar char="•"/>
            </a:pPr>
            <a:r>
              <a:rPr lang="en-US" sz="3199">
                <a:solidFill>
                  <a:srgbClr val="000000"/>
                </a:solidFill>
                <a:latin typeface="Times New Roman"/>
                <a:ea typeface="Times New Roman"/>
                <a:cs typeface="Times New Roman"/>
                <a:sym typeface="Times New Roman"/>
              </a:rPr>
              <a:t>User selects a movie or searches preferences on the frontend</a:t>
            </a:r>
          </a:p>
          <a:p>
            <a:pPr algn="just">
              <a:lnSpc>
                <a:spcPts val="4799"/>
              </a:lnSpc>
            </a:pPr>
            <a:r>
              <a:rPr lang="en-US" sz="3199" u="sng">
                <a:solidFill>
                  <a:srgbClr val="000000"/>
                </a:solidFill>
                <a:latin typeface="Times New Roman"/>
                <a:ea typeface="Times New Roman"/>
                <a:cs typeface="Times New Roman"/>
                <a:sym typeface="Times New Roman"/>
              </a:rPr>
              <a:t>Processing Stage:</a:t>
            </a:r>
          </a:p>
          <a:p>
            <a:pPr algn="just" marL="690874" indent="-345437" lvl="1">
              <a:lnSpc>
                <a:spcPts val="4799"/>
              </a:lnSpc>
              <a:buFont typeface="Arial"/>
              <a:buChar char="•"/>
            </a:pPr>
            <a:r>
              <a:rPr lang="en-US" sz="3199">
                <a:solidFill>
                  <a:srgbClr val="000000"/>
                </a:solidFill>
                <a:latin typeface="Times New Roman"/>
                <a:ea typeface="Times New Roman"/>
                <a:cs typeface="Times New Roman"/>
                <a:sym typeface="Times New Roman"/>
              </a:rPr>
              <a:t>Content-based and collaborative algorithms run on backend</a:t>
            </a:r>
          </a:p>
          <a:p>
            <a:pPr algn="just" marL="690874" indent="-345437" lvl="1">
              <a:lnSpc>
                <a:spcPts val="4799"/>
              </a:lnSpc>
              <a:buFont typeface="Arial"/>
              <a:buChar char="•"/>
            </a:pPr>
            <a:r>
              <a:rPr lang="en-US" sz="3199">
                <a:solidFill>
                  <a:srgbClr val="000000"/>
                </a:solidFill>
                <a:latin typeface="Times New Roman"/>
                <a:ea typeface="Times New Roman"/>
                <a:cs typeface="Times New Roman"/>
                <a:sym typeface="Times New Roman"/>
              </a:rPr>
              <a:t>Scores are calculated and hybrid predictions are formed</a:t>
            </a:r>
          </a:p>
          <a:p>
            <a:pPr algn="just">
              <a:lnSpc>
                <a:spcPts val="4799"/>
              </a:lnSpc>
            </a:pPr>
            <a:r>
              <a:rPr lang="en-US" sz="3199" u="sng">
                <a:solidFill>
                  <a:srgbClr val="000000"/>
                </a:solidFill>
                <a:latin typeface="Times New Roman"/>
                <a:ea typeface="Times New Roman"/>
                <a:cs typeface="Times New Roman"/>
                <a:sym typeface="Times New Roman"/>
              </a:rPr>
              <a:t>Output Stage:</a:t>
            </a:r>
          </a:p>
          <a:p>
            <a:pPr algn="just" marL="690874" indent="-345437" lvl="1">
              <a:lnSpc>
                <a:spcPts val="4799"/>
              </a:lnSpc>
              <a:buFont typeface="Arial"/>
              <a:buChar char="•"/>
            </a:pPr>
            <a:r>
              <a:rPr lang="en-US" sz="3199">
                <a:solidFill>
                  <a:srgbClr val="000000"/>
                </a:solidFill>
                <a:latin typeface="Times New Roman"/>
                <a:ea typeface="Times New Roman"/>
                <a:cs typeface="Times New Roman"/>
                <a:sym typeface="Times New Roman"/>
              </a:rPr>
              <a:t>Top recommendations are rendered dynamically</a:t>
            </a:r>
          </a:p>
          <a:p>
            <a:pPr algn="just" marL="690874" indent="-345437" lvl="1">
              <a:lnSpc>
                <a:spcPts val="4799"/>
              </a:lnSpc>
              <a:buFont typeface="Arial"/>
              <a:buChar char="•"/>
            </a:pPr>
            <a:r>
              <a:rPr lang="en-US" sz="3199">
                <a:solidFill>
                  <a:srgbClr val="000000"/>
                </a:solidFill>
                <a:latin typeface="Times New Roman"/>
                <a:ea typeface="Times New Roman"/>
                <a:cs typeface="Times New Roman"/>
                <a:sym typeface="Times New Roman"/>
              </a:rPr>
              <a:t>Movie cards display image, title, genres, and ratings</a:t>
            </a:r>
          </a:p>
          <a:p>
            <a:pPr algn="just">
              <a:lnSpc>
                <a:spcPts val="47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9" y="578122"/>
            <a:ext cx="18288010" cy="0"/>
          </a:xfrm>
          <a:prstGeom prst="line">
            <a:avLst/>
          </a:prstGeom>
          <a:ln cap="flat" w="38100">
            <a:solidFill>
              <a:srgbClr val="000000"/>
            </a:solidFill>
            <a:prstDash val="solid"/>
            <a:headEnd type="none" len="sm" w="sm"/>
            <a:tailEnd type="none" len="sm" w="sm"/>
          </a:ln>
        </p:spPr>
      </p:sp>
      <p:sp>
        <p:nvSpPr>
          <p:cNvPr name="AutoShape 3" id="3"/>
          <p:cNvSpPr/>
          <p:nvPr/>
        </p:nvSpPr>
        <p:spPr>
          <a:xfrm>
            <a:off x="9525" y="9675242"/>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5776026" y="4647890"/>
            <a:ext cx="6735948" cy="4774103"/>
          </a:xfrm>
          <a:custGeom>
            <a:avLst/>
            <a:gdLst/>
            <a:ahLst/>
            <a:cxnLst/>
            <a:rect r="r" b="b" t="t" l="l"/>
            <a:pathLst>
              <a:path h="4774103" w="6735948">
                <a:moveTo>
                  <a:pt x="0" y="0"/>
                </a:moveTo>
                <a:lnTo>
                  <a:pt x="6735948" y="0"/>
                </a:lnTo>
                <a:lnTo>
                  <a:pt x="6735948" y="4774103"/>
                </a:lnTo>
                <a:lnTo>
                  <a:pt x="0" y="4774103"/>
                </a:lnTo>
                <a:lnTo>
                  <a:pt x="0" y="0"/>
                </a:lnTo>
                <a:close/>
              </a:path>
            </a:pathLst>
          </a:custGeom>
          <a:blipFill>
            <a:blip r:embed="rId2"/>
            <a:stretch>
              <a:fillRect l="0" t="0" r="0" b="0"/>
            </a:stretch>
          </a:blipFill>
        </p:spPr>
      </p:sp>
      <p:sp>
        <p:nvSpPr>
          <p:cNvPr name="TextBox 7" id="7"/>
          <p:cNvSpPr txBox="true"/>
          <p:nvPr/>
        </p:nvSpPr>
        <p:spPr>
          <a:xfrm rot="0">
            <a:off x="1028700" y="1627945"/>
            <a:ext cx="16230600" cy="2785746"/>
          </a:xfrm>
          <a:prstGeom prst="rect">
            <a:avLst/>
          </a:prstGeom>
        </p:spPr>
        <p:txBody>
          <a:bodyPr anchor="t" rtlCol="false" tIns="0" lIns="0" bIns="0" rIns="0">
            <a:spAutoFit/>
          </a:bodyPr>
          <a:lstStyle/>
          <a:p>
            <a:pPr algn="l">
              <a:lnSpc>
                <a:spcPts val="4479"/>
              </a:lnSpc>
              <a:spcBef>
                <a:spcPct val="0"/>
              </a:spcBef>
            </a:pPr>
            <a:r>
              <a:rPr lang="en-US" b="true" sz="3199">
                <a:solidFill>
                  <a:srgbClr val="000000"/>
                </a:solidFill>
                <a:latin typeface="PT Sans Bold"/>
                <a:ea typeface="PT Sans Bold"/>
                <a:cs typeface="PT Sans Bold"/>
                <a:sym typeface="PT Sans Bold"/>
              </a:rPr>
              <a:t>Content-Based Filtering (Using NLTK):</a:t>
            </a:r>
          </a:p>
          <a:p>
            <a:pPr algn="l" marL="690874" indent="-345437" lvl="1">
              <a:lnSpc>
                <a:spcPts val="4479"/>
              </a:lnSpc>
              <a:buFont typeface="Arial"/>
              <a:buChar char="•"/>
            </a:pPr>
            <a:r>
              <a:rPr lang="en-US" sz="3199">
                <a:solidFill>
                  <a:srgbClr val="000000"/>
                </a:solidFill>
                <a:latin typeface="PT Sans"/>
                <a:ea typeface="PT Sans"/>
                <a:cs typeface="PT Sans"/>
                <a:sym typeface="PT Sans"/>
              </a:rPr>
              <a:t>Recommends movies based on similarity in features like overview, genres, keywords, director, cast.(Lops et al., 2011) [2], (Scikit-learn Developers, 2024) [7]</a:t>
            </a:r>
          </a:p>
          <a:p>
            <a:pPr algn="l" marL="690874" indent="-345437" lvl="1">
              <a:lnSpc>
                <a:spcPts val="4479"/>
              </a:lnSpc>
              <a:buFont typeface="Arial"/>
              <a:buChar char="•"/>
            </a:pPr>
            <a:r>
              <a:rPr lang="en-US" sz="3199">
                <a:solidFill>
                  <a:srgbClr val="000000"/>
                </a:solidFill>
                <a:latin typeface="PT Sans"/>
                <a:ea typeface="PT Sans"/>
                <a:cs typeface="PT Sans"/>
                <a:sym typeface="PT Sans"/>
              </a:rPr>
              <a:t>Uses Natural Language Toolkit (NLTK) for text preprocessing and feature extraction.</a:t>
            </a:r>
          </a:p>
          <a:p>
            <a:pPr algn="l" marL="690874" indent="-345437" lvl="1">
              <a:lnSpc>
                <a:spcPts val="4479"/>
              </a:lnSpc>
              <a:buFont typeface="Arial"/>
              <a:buChar char="•"/>
            </a:pPr>
            <a:r>
              <a:rPr lang="en-US" sz="3199">
                <a:solidFill>
                  <a:srgbClr val="000000"/>
                </a:solidFill>
                <a:latin typeface="PT Sans"/>
                <a:ea typeface="PT Sans"/>
                <a:cs typeface="PT Sans"/>
                <a:sym typeface="PT Sans"/>
              </a:rPr>
              <a:t>Computes similarity using cosine similarity on processed data.</a:t>
            </a:r>
          </a:p>
        </p:txBody>
      </p:sp>
      <p:sp>
        <p:nvSpPr>
          <p:cNvPr name="TextBox 8" id="8"/>
          <p:cNvSpPr txBox="true"/>
          <p:nvPr/>
        </p:nvSpPr>
        <p:spPr>
          <a:xfrm rot="0">
            <a:off x="2184095" y="702172"/>
            <a:ext cx="13919810" cy="798196"/>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Times New Roman Bold"/>
                <a:ea typeface="Times New Roman Bold"/>
                <a:cs typeface="Times New Roman Bold"/>
                <a:sym typeface="Times New Roman Bold"/>
              </a:rPr>
              <a:t>Recommendati</a:t>
            </a:r>
            <a:r>
              <a:rPr lang="en-US" b="true" sz="4199" u="sng">
                <a:solidFill>
                  <a:srgbClr val="000000"/>
                </a:solidFill>
                <a:latin typeface="Times New Roman Bold"/>
                <a:ea typeface="Times New Roman Bold"/>
                <a:cs typeface="Times New Roman Bold"/>
                <a:sym typeface="Times New Roman Bold"/>
              </a:rPr>
              <a:t>on Techniques (Content-Based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9" y="578122"/>
            <a:ext cx="18288010" cy="0"/>
          </a:xfrm>
          <a:prstGeom prst="line">
            <a:avLst/>
          </a:prstGeom>
          <a:ln cap="flat" w="38100">
            <a:solidFill>
              <a:srgbClr val="000000"/>
            </a:solidFill>
            <a:prstDash val="solid"/>
            <a:headEnd type="none" len="sm" w="sm"/>
            <a:tailEnd type="none" len="sm" w="sm"/>
          </a:ln>
        </p:spPr>
      </p:sp>
      <p:sp>
        <p:nvSpPr>
          <p:cNvPr name="AutoShape 3" id="3"/>
          <p:cNvSpPr/>
          <p:nvPr/>
        </p:nvSpPr>
        <p:spPr>
          <a:xfrm>
            <a:off x="9525" y="9675242"/>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2565928" y="5113568"/>
            <a:ext cx="12862752" cy="3842747"/>
          </a:xfrm>
          <a:custGeom>
            <a:avLst/>
            <a:gdLst/>
            <a:ahLst/>
            <a:cxnLst/>
            <a:rect r="r" b="b" t="t" l="l"/>
            <a:pathLst>
              <a:path h="3842747" w="12862752">
                <a:moveTo>
                  <a:pt x="0" y="0"/>
                </a:moveTo>
                <a:lnTo>
                  <a:pt x="12862752" y="0"/>
                </a:lnTo>
                <a:lnTo>
                  <a:pt x="12862752" y="3842747"/>
                </a:lnTo>
                <a:lnTo>
                  <a:pt x="0" y="3842747"/>
                </a:lnTo>
                <a:lnTo>
                  <a:pt x="0" y="0"/>
                </a:lnTo>
                <a:close/>
              </a:path>
            </a:pathLst>
          </a:custGeom>
          <a:blipFill>
            <a:blip r:embed="rId2"/>
            <a:stretch>
              <a:fillRect l="0" t="0" r="0" b="0"/>
            </a:stretch>
          </a:blipFill>
        </p:spPr>
      </p:sp>
      <p:sp>
        <p:nvSpPr>
          <p:cNvPr name="TextBox 7" id="7"/>
          <p:cNvSpPr txBox="true"/>
          <p:nvPr/>
        </p:nvSpPr>
        <p:spPr>
          <a:xfrm rot="0">
            <a:off x="1028700" y="1709918"/>
            <a:ext cx="16230600" cy="2785746"/>
          </a:xfrm>
          <a:prstGeom prst="rect">
            <a:avLst/>
          </a:prstGeom>
        </p:spPr>
        <p:txBody>
          <a:bodyPr anchor="t" rtlCol="false" tIns="0" lIns="0" bIns="0" rIns="0">
            <a:spAutoFit/>
          </a:bodyPr>
          <a:lstStyle/>
          <a:p>
            <a:pPr algn="l">
              <a:lnSpc>
                <a:spcPts val="4479"/>
              </a:lnSpc>
              <a:spcBef>
                <a:spcPct val="0"/>
              </a:spcBef>
            </a:pPr>
            <a:r>
              <a:rPr lang="en-US" b="true" sz="3199">
                <a:solidFill>
                  <a:srgbClr val="000000"/>
                </a:solidFill>
                <a:latin typeface="PT Sans Bold"/>
                <a:ea typeface="PT Sans Bold"/>
                <a:cs typeface="PT Sans Bold"/>
                <a:sym typeface="PT Sans Bold"/>
              </a:rPr>
              <a:t>Collaborative Filtering (Using SVD):</a:t>
            </a:r>
          </a:p>
          <a:p>
            <a:pPr algn="l" marL="690874" indent="-345437" lvl="1">
              <a:lnSpc>
                <a:spcPts val="4479"/>
              </a:lnSpc>
              <a:buFont typeface="Arial"/>
              <a:buChar char="•"/>
            </a:pPr>
            <a:r>
              <a:rPr lang="en-US" sz="3199">
                <a:solidFill>
                  <a:srgbClr val="000000"/>
                </a:solidFill>
                <a:latin typeface="PT Sans"/>
                <a:ea typeface="PT Sans"/>
                <a:cs typeface="PT Sans"/>
                <a:sym typeface="PT Sans"/>
              </a:rPr>
              <a:t>Uses user-item interaction data to predict preferences.</a:t>
            </a:r>
          </a:p>
          <a:p>
            <a:pPr algn="l" marL="690874" indent="-345437" lvl="1">
              <a:lnSpc>
                <a:spcPts val="4479"/>
              </a:lnSpc>
              <a:buFont typeface="Arial"/>
              <a:buChar char="•"/>
            </a:pPr>
            <a:r>
              <a:rPr lang="en-US" sz="3199">
                <a:solidFill>
                  <a:srgbClr val="000000"/>
                </a:solidFill>
                <a:latin typeface="PT Sans"/>
                <a:ea typeface="PT Sans"/>
                <a:cs typeface="PT Sans"/>
                <a:sym typeface="PT Sans"/>
              </a:rPr>
              <a:t>Implements Singular Value Decomposition (SVD) to identify latent patterns in user ratings.(Koren et al., 2009) [1], (Surprise Library Documentation, 2024) [4]</a:t>
            </a:r>
          </a:p>
          <a:p>
            <a:pPr algn="l" marL="690874" indent="-345437" lvl="1">
              <a:lnSpc>
                <a:spcPts val="4479"/>
              </a:lnSpc>
              <a:buFont typeface="Arial"/>
              <a:buChar char="•"/>
            </a:pPr>
            <a:r>
              <a:rPr lang="en-US" sz="3199">
                <a:solidFill>
                  <a:srgbClr val="000000"/>
                </a:solidFill>
                <a:latin typeface="PT Sans"/>
                <a:ea typeface="PT Sans"/>
                <a:cs typeface="PT Sans"/>
                <a:sym typeface="PT Sans"/>
              </a:rPr>
              <a:t>Effective in capturing hidden relationships among users and movies.</a:t>
            </a:r>
          </a:p>
        </p:txBody>
      </p:sp>
      <p:sp>
        <p:nvSpPr>
          <p:cNvPr name="TextBox 8" id="8"/>
          <p:cNvSpPr txBox="true"/>
          <p:nvPr/>
        </p:nvSpPr>
        <p:spPr>
          <a:xfrm rot="0">
            <a:off x="2184095" y="702172"/>
            <a:ext cx="13919810" cy="798196"/>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Times New Roman Bold"/>
                <a:ea typeface="Times New Roman Bold"/>
                <a:cs typeface="Times New Roman Bold"/>
                <a:sym typeface="Times New Roman Bold"/>
              </a:rPr>
              <a:t>Recommendati</a:t>
            </a:r>
            <a:r>
              <a:rPr lang="en-US" b="true" sz="4199" u="sng">
                <a:solidFill>
                  <a:srgbClr val="000000"/>
                </a:solidFill>
                <a:latin typeface="Times New Roman Bold"/>
                <a:ea typeface="Times New Roman Bold"/>
                <a:cs typeface="Times New Roman Bold"/>
                <a:sym typeface="Times New Roman Bold"/>
              </a:rPr>
              <a:t>on Techniques (Collaborative)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 y="581025"/>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60" y="9629824"/>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654770" y="3011242"/>
            <a:ext cx="6604530" cy="4606660"/>
          </a:xfrm>
          <a:custGeom>
            <a:avLst/>
            <a:gdLst/>
            <a:ahLst/>
            <a:cxnLst/>
            <a:rect r="r" b="b" t="t" l="l"/>
            <a:pathLst>
              <a:path h="4606660" w="6604530">
                <a:moveTo>
                  <a:pt x="0" y="0"/>
                </a:moveTo>
                <a:lnTo>
                  <a:pt x="6604530" y="0"/>
                </a:lnTo>
                <a:lnTo>
                  <a:pt x="6604530" y="4606660"/>
                </a:lnTo>
                <a:lnTo>
                  <a:pt x="0" y="4606660"/>
                </a:lnTo>
                <a:lnTo>
                  <a:pt x="0" y="0"/>
                </a:lnTo>
                <a:close/>
              </a:path>
            </a:pathLst>
          </a:custGeom>
          <a:blipFill>
            <a:blip r:embed="rId2"/>
            <a:stretch>
              <a:fillRect l="0" t="0" r="0" b="0"/>
            </a:stretch>
          </a:blipFill>
        </p:spPr>
      </p:sp>
      <p:sp>
        <p:nvSpPr>
          <p:cNvPr name="TextBox 7" id="7"/>
          <p:cNvSpPr txBox="true"/>
          <p:nvPr/>
        </p:nvSpPr>
        <p:spPr>
          <a:xfrm rot="0">
            <a:off x="5402163" y="729743"/>
            <a:ext cx="7483673" cy="798196"/>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Times New Roman Bold"/>
                <a:ea typeface="Times New Roman Bold"/>
                <a:cs typeface="Times New Roman Bold"/>
                <a:sym typeface="Times New Roman Bold"/>
              </a:rPr>
              <a:t>Hybrid Approach Implementation</a:t>
            </a:r>
          </a:p>
        </p:txBody>
      </p:sp>
      <p:sp>
        <p:nvSpPr>
          <p:cNvPr name="TextBox 8" id="8"/>
          <p:cNvSpPr txBox="true"/>
          <p:nvPr/>
        </p:nvSpPr>
        <p:spPr>
          <a:xfrm rot="0">
            <a:off x="1028700" y="1667133"/>
            <a:ext cx="9060169" cy="3647440"/>
          </a:xfrm>
          <a:prstGeom prst="rect">
            <a:avLst/>
          </a:prstGeom>
        </p:spPr>
        <p:txBody>
          <a:bodyPr anchor="t" rtlCol="false" tIns="0" lIns="0" bIns="0" rIns="0">
            <a:spAutoFit/>
          </a:bodyPr>
          <a:lstStyle/>
          <a:p>
            <a:pPr algn="just">
              <a:lnSpc>
                <a:spcPts val="4760"/>
              </a:lnSpc>
              <a:spcBef>
                <a:spcPct val="0"/>
              </a:spcBef>
            </a:pPr>
            <a:r>
              <a:rPr lang="en-US" sz="3400">
                <a:solidFill>
                  <a:srgbClr val="000000"/>
                </a:solidFill>
                <a:latin typeface="Times New Roman"/>
                <a:ea typeface="Times New Roman"/>
                <a:cs typeface="Times New Roman"/>
                <a:sym typeface="Times New Roman"/>
              </a:rPr>
              <a:t>Ou</a:t>
            </a:r>
            <a:r>
              <a:rPr lang="en-US" sz="3400">
                <a:solidFill>
                  <a:srgbClr val="000000"/>
                </a:solidFill>
                <a:latin typeface="Times New Roman"/>
                <a:ea typeface="Times New Roman"/>
                <a:cs typeface="Times New Roman"/>
                <a:sym typeface="Times New Roman"/>
              </a:rPr>
              <a:t>r project combines both content-based and collaborative filtering techniques to create a hybrid recommendation system. This approach leverages the strengths of both methods to provide more accurate and diverse recommendations to users.</a:t>
            </a:r>
          </a:p>
        </p:txBody>
      </p:sp>
      <p:sp>
        <p:nvSpPr>
          <p:cNvPr name="TextBox 9" id="9"/>
          <p:cNvSpPr txBox="true"/>
          <p:nvPr/>
        </p:nvSpPr>
        <p:spPr>
          <a:xfrm rot="0">
            <a:off x="6869370" y="5394961"/>
            <a:ext cx="4549259" cy="580389"/>
          </a:xfrm>
          <a:prstGeom prst="rect">
            <a:avLst/>
          </a:prstGeom>
        </p:spPr>
        <p:txBody>
          <a:bodyPr anchor="t" rtlCol="false" tIns="0" lIns="0" bIns="0" rIns="0">
            <a:spAutoFit/>
          </a:bodyPr>
          <a:lstStyle/>
          <a:p>
            <a:pPr algn="ctr">
              <a:lnSpc>
                <a:spcPts val="4760"/>
              </a:lnSpc>
            </a:pPr>
          </a:p>
        </p:txBody>
      </p:sp>
      <p:sp>
        <p:nvSpPr>
          <p:cNvPr name="TextBox 10" id="10"/>
          <p:cNvSpPr txBox="true"/>
          <p:nvPr/>
        </p:nvSpPr>
        <p:spPr>
          <a:xfrm rot="0">
            <a:off x="1028700" y="5337811"/>
            <a:ext cx="9321270" cy="3976370"/>
          </a:xfrm>
          <a:prstGeom prst="rect">
            <a:avLst/>
          </a:prstGeom>
        </p:spPr>
        <p:txBody>
          <a:bodyPr anchor="t" rtlCol="false" tIns="0" lIns="0" bIns="0" rIns="0">
            <a:spAutoFit/>
          </a:bodyPr>
          <a:lstStyle/>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Benefits:</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Improved Accuracy – Better matches to user tastes</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Diverse Suggestions – Goes beyond user’s viewing history</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Cold Start Solution – Handles lack of data more gracefully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0" y="593614"/>
            <a:ext cx="18288000" cy="19050"/>
          </a:xfrm>
          <a:prstGeom prst="line">
            <a:avLst/>
          </a:prstGeom>
          <a:ln cap="flat" w="38100">
            <a:solidFill>
              <a:srgbClr val="000000"/>
            </a:solidFill>
            <a:prstDash val="solid"/>
            <a:headEnd type="none" len="sm" w="sm"/>
            <a:tailEnd type="none" len="sm" w="sm"/>
          </a:ln>
        </p:spPr>
      </p:sp>
      <p:sp>
        <p:nvSpPr>
          <p:cNvPr name="AutoShape 3" id="3"/>
          <p:cNvSpPr/>
          <p:nvPr/>
        </p:nvSpPr>
        <p:spPr>
          <a:xfrm>
            <a:off x="20" y="9677400"/>
            <a:ext cx="18288000"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48011" y="40"/>
            <a:ext cx="0" cy="10286960"/>
          </a:xfrm>
          <a:prstGeom prst="line">
            <a:avLst/>
          </a:prstGeom>
          <a:ln cap="flat" w="38100">
            <a:solidFill>
              <a:srgbClr val="000000"/>
            </a:solidFill>
            <a:prstDash val="solid"/>
            <a:headEnd type="none" len="sm" w="sm"/>
            <a:tailEnd type="none" len="sm" w="sm"/>
          </a:ln>
        </p:spPr>
      </p:sp>
      <p:sp>
        <p:nvSpPr>
          <p:cNvPr name="AutoShape 5" id="5"/>
          <p:cNvSpPr/>
          <p:nvPr/>
        </p:nvSpPr>
        <p:spPr>
          <a:xfrm>
            <a:off x="17579878" y="40"/>
            <a:ext cx="0" cy="1028696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1131334" y="1541146"/>
            <a:ext cx="8847657" cy="7910195"/>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Times New Roman"/>
                <a:ea typeface="Times New Roman"/>
                <a:cs typeface="Times New Roman"/>
                <a:sym typeface="Times New Roman"/>
              </a:rPr>
              <a:t>Flask connect backend to frontend. (Flask Documentation, 2024) [6]</a:t>
            </a:r>
          </a:p>
          <a:p>
            <a:pPr algn="l">
              <a:lnSpc>
                <a:spcPts val="4480"/>
              </a:lnSpc>
              <a:spcBef>
                <a:spcPct val="0"/>
              </a:spcBef>
            </a:pPr>
          </a:p>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Workflow</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GET Request: Loads homepage with movie input/search bar</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POST Request: Captures input, sends to recommend function</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Returns a list of top recommended movies</a:t>
            </a:r>
          </a:p>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Overview of app.py</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Central backend logic using Flask</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Connects ML model with frontend</a:t>
            </a:r>
          </a:p>
          <a:p>
            <a:pPr algn="l" marL="690881" indent="-345440" lvl="1">
              <a:lnSpc>
                <a:spcPts val="4480"/>
              </a:lnSpc>
              <a:buFont typeface="Arial"/>
              <a:buChar char="•"/>
            </a:pPr>
            <a:r>
              <a:rPr lang="en-US" sz="3200">
                <a:solidFill>
                  <a:srgbClr val="000000"/>
                </a:solidFill>
                <a:latin typeface="Times New Roman"/>
                <a:ea typeface="Times New Roman"/>
                <a:cs typeface="Times New Roman"/>
                <a:sym typeface="Times New Roman"/>
              </a:rPr>
              <a:t>Fetches movie data from TMDB API and sends results to React</a:t>
            </a:r>
          </a:p>
        </p:txBody>
      </p:sp>
      <p:sp>
        <p:nvSpPr>
          <p:cNvPr name="Freeform 7" id="7"/>
          <p:cNvSpPr/>
          <p:nvPr/>
        </p:nvSpPr>
        <p:spPr>
          <a:xfrm flipH="false" flipV="false" rot="0">
            <a:off x="9978991" y="2466908"/>
            <a:ext cx="7248937" cy="5353184"/>
          </a:xfrm>
          <a:custGeom>
            <a:avLst/>
            <a:gdLst/>
            <a:ahLst/>
            <a:cxnLst/>
            <a:rect r="r" b="b" t="t" l="l"/>
            <a:pathLst>
              <a:path h="5353184" w="7248937">
                <a:moveTo>
                  <a:pt x="0" y="0"/>
                </a:moveTo>
                <a:lnTo>
                  <a:pt x="7248937" y="0"/>
                </a:lnTo>
                <a:lnTo>
                  <a:pt x="7248937" y="5353184"/>
                </a:lnTo>
                <a:lnTo>
                  <a:pt x="0" y="5353184"/>
                </a:lnTo>
                <a:lnTo>
                  <a:pt x="0" y="0"/>
                </a:lnTo>
                <a:close/>
              </a:path>
            </a:pathLst>
          </a:custGeom>
          <a:blipFill>
            <a:blip r:embed="rId2"/>
            <a:stretch>
              <a:fillRect l="-302" t="0" r="0" b="0"/>
            </a:stretch>
          </a:blipFill>
        </p:spPr>
      </p:sp>
      <p:sp>
        <p:nvSpPr>
          <p:cNvPr name="TextBox 8" id="8"/>
          <p:cNvSpPr txBox="true"/>
          <p:nvPr/>
        </p:nvSpPr>
        <p:spPr>
          <a:xfrm rot="0">
            <a:off x="6915907" y="668282"/>
            <a:ext cx="3843695" cy="798196"/>
          </a:xfrm>
          <a:prstGeom prst="rect">
            <a:avLst/>
          </a:prstGeom>
        </p:spPr>
        <p:txBody>
          <a:bodyPr anchor="t" rtlCol="false" tIns="0" lIns="0" bIns="0" rIns="0">
            <a:spAutoFit/>
          </a:bodyPr>
          <a:lstStyle/>
          <a:p>
            <a:pPr algn="ctr">
              <a:lnSpc>
                <a:spcPts val="5879"/>
              </a:lnSpc>
              <a:spcBef>
                <a:spcPct val="0"/>
              </a:spcBef>
            </a:pPr>
            <a:r>
              <a:rPr lang="en-US" b="true" sz="4199" u="sng">
                <a:solidFill>
                  <a:srgbClr val="000000"/>
                </a:solidFill>
                <a:latin typeface="Times New Roman Bold"/>
                <a:ea typeface="Times New Roman Bold"/>
                <a:cs typeface="Times New Roman Bold"/>
                <a:sym typeface="Times New Roman Bold"/>
              </a:rPr>
              <a:t>Flask Integration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DAGS_TAKdZI</dc:identifier>
  <dcterms:modified xsi:type="dcterms:W3CDTF">2011-08-01T06:04:30Z</dcterms:modified>
  <cp:revision>1</cp:revision>
  <dc:title>Presentation on Movie Rec</dc:title>
</cp:coreProperties>
</file>